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3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8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charts/chart3.xml" ContentType="application/vnd.openxmlformats-officedocument.drawingml.chart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9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41" r:id="rId1"/>
    <p:sldMasterId id="2147483745" r:id="rId2"/>
    <p:sldMasterId id="2147483748" r:id="rId3"/>
    <p:sldMasterId id="2147483751" r:id="rId4"/>
    <p:sldMasterId id="2147483754" r:id="rId5"/>
    <p:sldMasterId id="2147483757" r:id="rId6"/>
    <p:sldMasterId id="2147483761" r:id="rId7"/>
    <p:sldMasterId id="2147483766" r:id="rId8"/>
    <p:sldMasterId id="2147483769" r:id="rId9"/>
    <p:sldMasterId id="2147483772" r:id="rId10"/>
    <p:sldMasterId id="2147483775" r:id="rId11"/>
  </p:sldMasterIdLst>
  <p:notesMasterIdLst>
    <p:notesMasterId r:id="rId29"/>
  </p:notesMasterIdLst>
  <p:handoutMasterIdLst>
    <p:handoutMasterId r:id="rId30"/>
  </p:handoutMasterIdLst>
  <p:sldIdLst>
    <p:sldId id="747" r:id="rId12"/>
    <p:sldId id="789" r:id="rId13"/>
    <p:sldId id="773" r:id="rId14"/>
    <p:sldId id="824" r:id="rId15"/>
    <p:sldId id="833" r:id="rId16"/>
    <p:sldId id="809" r:id="rId17"/>
    <p:sldId id="834" r:id="rId18"/>
    <p:sldId id="831" r:id="rId19"/>
    <p:sldId id="777" r:id="rId20"/>
    <p:sldId id="817" r:id="rId21"/>
    <p:sldId id="819" r:id="rId22"/>
    <p:sldId id="780" r:id="rId23"/>
    <p:sldId id="781" r:id="rId24"/>
    <p:sldId id="835" r:id="rId25"/>
    <p:sldId id="830" r:id="rId26"/>
    <p:sldId id="758" r:id="rId27"/>
    <p:sldId id="759" r:id="rId28"/>
  </p:sldIdLst>
  <p:sldSz cx="9906000" cy="6858000" type="A4"/>
  <p:notesSz cx="7010400" cy="92964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1pPr>
    <a:lvl2pPr marL="488443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2pPr>
    <a:lvl3pPr marL="976886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3pPr>
    <a:lvl4pPr marL="1465329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4pPr>
    <a:lvl5pPr marL="1953772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5pPr>
    <a:lvl6pPr marL="2442215" algn="l" defTabSz="976886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6pPr>
    <a:lvl7pPr marL="2930658" algn="l" defTabSz="976886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7pPr>
    <a:lvl8pPr marL="3419102" algn="l" defTabSz="976886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8pPr>
    <a:lvl9pPr marL="3907545" algn="l" defTabSz="976886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D27C15-A3DA-430F-847C-FD4ECFD236C7}">
          <p14:sldIdLst>
            <p14:sldId id="747"/>
            <p14:sldId id="789"/>
            <p14:sldId id="773"/>
            <p14:sldId id="824"/>
            <p14:sldId id="833"/>
            <p14:sldId id="809"/>
            <p14:sldId id="834"/>
            <p14:sldId id="831"/>
            <p14:sldId id="777"/>
            <p14:sldId id="817"/>
            <p14:sldId id="819"/>
            <p14:sldId id="780"/>
            <p14:sldId id="781"/>
            <p14:sldId id="835"/>
            <p14:sldId id="830"/>
            <p14:sldId id="758"/>
            <p14:sldId id="7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33" userDrawn="1">
          <p15:clr>
            <a:srgbClr val="A4A3A4"/>
          </p15:clr>
        </p15:guide>
        <p15:guide id="2" orient="horz" pos="144" userDrawn="1">
          <p15:clr>
            <a:srgbClr val="A4A3A4"/>
          </p15:clr>
        </p15:guide>
        <p15:guide id="3" pos="2083" userDrawn="1">
          <p15:clr>
            <a:srgbClr val="A4A3A4"/>
          </p15:clr>
        </p15:guide>
        <p15:guide id="4" orient="horz" pos="456" userDrawn="1">
          <p15:clr>
            <a:srgbClr val="A4A3A4"/>
          </p15:clr>
        </p15:guide>
        <p15:guide id="5" pos="72" userDrawn="1">
          <p15:clr>
            <a:srgbClr val="A4A3A4"/>
          </p15:clr>
        </p15:guide>
        <p15:guide id="6" pos="864" userDrawn="1">
          <p15:clr>
            <a:srgbClr val="A4A3A4"/>
          </p15:clr>
        </p15:guide>
        <p15:guide id="7" pos="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5" userDrawn="1">
          <p15:clr>
            <a:srgbClr val="A4A3A4"/>
          </p15:clr>
        </p15:guide>
        <p15:guide id="2" pos="2163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3B"/>
    <a:srgbClr val="FFCC66"/>
    <a:srgbClr val="C1272D"/>
    <a:srgbClr val="BC8F00"/>
    <a:srgbClr val="662D91"/>
    <a:srgbClr val="1972C6"/>
    <a:srgbClr val="754C24"/>
    <a:srgbClr val="BCFFDB"/>
    <a:srgbClr val="E3FAE7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605" autoAdjust="0"/>
    <p:restoredTop sz="96412" autoAdjust="0"/>
  </p:normalViewPr>
  <p:slideViewPr>
    <p:cSldViewPr snapToGrid="0" snapToObjects="1">
      <p:cViewPr varScale="1">
        <p:scale>
          <a:sx n="74" d="100"/>
          <a:sy n="74" d="100"/>
        </p:scale>
        <p:origin x="1536" y="72"/>
      </p:cViewPr>
      <p:guideLst>
        <p:guide orient="horz" pos="2833"/>
        <p:guide orient="horz" pos="144"/>
        <p:guide pos="2083"/>
        <p:guide orient="horz" pos="456"/>
        <p:guide pos="72"/>
        <p:guide pos="864"/>
        <p:guide pos="8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091"/>
    </p:cViewPr>
  </p:sorterViewPr>
  <p:notesViewPr>
    <p:cSldViewPr snapToGrid="0" snapToObjects="1">
      <p:cViewPr varScale="1">
        <p:scale>
          <a:sx n="73" d="100"/>
          <a:sy n="73" d="100"/>
        </p:scale>
        <p:origin x="-2760" y="-114"/>
      </p:cViewPr>
      <p:guideLst>
        <p:guide orient="horz" pos="3005"/>
        <p:guide pos="2163"/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1F-4182-BC1E-999B0489C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amber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1F-4182-BC1E-999B0489C0BB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1F-4182-BC1E-999B0489C0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221760"/>
        <c:axId val="564222152"/>
      </c:barChart>
      <c:catAx>
        <c:axId val="5642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222152"/>
        <c:crosses val="autoZero"/>
        <c:auto val="1"/>
        <c:lblAlgn val="ctr"/>
        <c:lblOffset val="100"/>
        <c:noMultiLvlLbl val="0"/>
      </c:catAx>
      <c:valAx>
        <c:axId val="564222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22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85265222735005E-2"/>
          <c:y val="3.0733512136228349E-2"/>
          <c:w val="0.88629241650998303"/>
          <c:h val="0.924016594160584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55-47C8-9C22-B01424F653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amber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55-47C8-9C22-B01424F653D8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55-47C8-9C22-B01424F653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3715328"/>
        <c:axId val="563715720"/>
      </c:barChart>
      <c:catAx>
        <c:axId val="56371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715720"/>
        <c:crosses val="autoZero"/>
        <c:auto val="1"/>
        <c:lblAlgn val="ctr"/>
        <c:lblOffset val="100"/>
        <c:noMultiLvlLbl val="0"/>
      </c:catAx>
      <c:valAx>
        <c:axId val="563715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371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Breakdown of Sections by Number of Relevant</a:t>
            </a:r>
            <a:r>
              <a:rPr lang="en-US" sz="1600" b="0" baseline="0" dirty="0">
                <a:solidFill>
                  <a:schemeClr val="tx1"/>
                </a:solidFill>
                <a:latin typeface="Calibri" panose="020F0502020204030204" pitchFamily="34" charset="0"/>
              </a:rPr>
              <a:t> Delivery Indicators</a:t>
            </a:r>
            <a:endParaRPr lang="en-US" sz="1600" b="0" dirty="0">
              <a:solidFill>
                <a:schemeClr val="tx1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6227903443450023"/>
          <c:y val="8.658628059361435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907423349047102E-2"/>
          <c:y val="0.232739180640822"/>
          <c:w val="0.598754080315962"/>
          <c:h val="0.710722964925414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sections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4E-4856-AA93-7D73A32D1E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4E-4856-AA93-7D73A32D1E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4E-4856-AA93-7D73A32D1E3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4E-4856-AA93-7D73A32D1E3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4E-4856-AA93-7D73A32D1E3A}"/>
              </c:ext>
            </c:extLst>
          </c:dPt>
          <c:dLbls>
            <c:dLbl>
              <c:idx val="0"/>
              <c:layout>
                <c:manualLayout>
                  <c:x val="-0.13248606102808219"/>
                  <c:y val="0.130686030391757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4E-4856-AA93-7D73A32D1E3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265837531210912E-2"/>
                  <c:y val="-0.175413264493918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4E-4856-AA93-7D73A32D1E3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583931575750379"/>
                  <c:y val="1.95036211414698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4E-4856-AA93-7D73A32D1E3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834388319470936E-2"/>
                  <c:y val="0.151339220253817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4E-4856-AA93-7D73A32D1E3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Section TBD</c:v>
                </c:pt>
                <c:pt idx="1">
                  <c:v>1</c:v>
                </c:pt>
                <c:pt idx="2">
                  <c:v>2-3</c:v>
                </c:pt>
                <c:pt idx="3">
                  <c:v>4-10</c:v>
                </c:pt>
                <c:pt idx="4">
                  <c:v>&gt;10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611</c:v>
                </c:pt>
                <c:pt idx="1">
                  <c:v>846</c:v>
                </c:pt>
                <c:pt idx="2">
                  <c:v>463</c:v>
                </c:pt>
                <c:pt idx="3">
                  <c:v>225</c:v>
                </c:pt>
                <c:pt idx="4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14E-4856-AA93-7D73A32D1E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060011482627504"/>
          <c:y val="0.258937238450343"/>
          <c:w val="0.251495358194116"/>
          <c:h val="0.62079553143583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0863" y="582613"/>
            <a:ext cx="5911850" cy="409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86835" y="4995328"/>
            <a:ext cx="6043334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42623" y="8928490"/>
            <a:ext cx="18755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30112" y="95897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6534" rtl="0" eaLnBrk="0" fontAlgn="base" hangingPunct="0">
      <a:spcBef>
        <a:spcPct val="0"/>
      </a:spcBef>
      <a:spcAft>
        <a:spcPct val="0"/>
      </a:spcAft>
      <a:buClr>
        <a:schemeClr val="tx2"/>
      </a:buClr>
      <a:defRPr sz="1710" kern="1200">
        <a:solidFill>
          <a:schemeClr val="tx1"/>
        </a:solidFill>
        <a:latin typeface="Arial" charset="0"/>
        <a:ea typeface="+mn-ea"/>
        <a:cs typeface="+mn-cs"/>
      </a:defRPr>
    </a:lvl1pPr>
    <a:lvl2pPr marL="125503" indent="-123807" algn="l" defTabSz="956534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710" kern="1200">
        <a:solidFill>
          <a:schemeClr val="tx1"/>
        </a:solidFill>
        <a:latin typeface="Arial" charset="0"/>
        <a:ea typeface="+mn-ea"/>
        <a:cs typeface="+mn-cs"/>
      </a:defRPr>
    </a:lvl2pPr>
    <a:lvl3pPr marL="320541" indent="-193342" algn="l" defTabSz="956534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710" kern="1200">
        <a:solidFill>
          <a:schemeClr val="tx1"/>
        </a:solidFill>
        <a:latin typeface="Arial" charset="0"/>
        <a:ea typeface="+mn-ea"/>
        <a:cs typeface="+mn-cs"/>
      </a:defRPr>
    </a:lvl3pPr>
    <a:lvl4pPr marL="456221" indent="-133984" algn="l" defTabSz="956534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710" kern="1200">
        <a:solidFill>
          <a:schemeClr val="tx1"/>
        </a:solidFill>
        <a:latin typeface="Arial" charset="0"/>
        <a:ea typeface="+mn-ea"/>
        <a:cs typeface="+mn-cs"/>
      </a:defRPr>
    </a:lvl4pPr>
    <a:lvl5pPr marL="580027" indent="-122111" algn="l" defTabSz="956534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710" kern="1200">
        <a:solidFill>
          <a:schemeClr val="tx1"/>
        </a:solidFill>
        <a:latin typeface="Arial" charset="0"/>
        <a:ea typeface="+mn-ea"/>
        <a:cs typeface="+mn-cs"/>
      </a:defRPr>
    </a:lvl5pPr>
    <a:lvl6pPr marL="2442215" algn="l" defTabSz="976886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6pPr>
    <a:lvl7pPr marL="2930658" algn="l" defTabSz="976886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7pPr>
    <a:lvl8pPr marL="3419102" algn="l" defTabSz="976886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8pPr>
    <a:lvl9pPr marL="3907545" algn="l" defTabSz="976886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582613"/>
            <a:ext cx="5911850" cy="4092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35" y="4995326"/>
            <a:ext cx="6043334" cy="26314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45216" y="8928490"/>
            <a:ext cx="84959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9238" y="635000"/>
            <a:ext cx="6446837" cy="4462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2057" y="5446359"/>
            <a:ext cx="5914628" cy="263149"/>
          </a:xfrm>
        </p:spPr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0287" y="9751322"/>
            <a:ext cx="84959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06425"/>
            <a:ext cx="6148387" cy="4256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994" y="5197303"/>
            <a:ext cx="5983250" cy="2631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0290" y="9296959"/>
            <a:ext cx="84959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6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06425"/>
            <a:ext cx="6148387" cy="4256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994" y="5197301"/>
            <a:ext cx="5983250" cy="2631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0289" y="9296959"/>
            <a:ext cx="84959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0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7350" y="601663"/>
            <a:ext cx="6088063" cy="421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63" y="5148892"/>
            <a:ext cx="5844153" cy="261610"/>
          </a:xfrm>
        </p:spPr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03254" y="9208641"/>
            <a:ext cx="84960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2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2450" y="582613"/>
            <a:ext cx="5910263" cy="4092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35" y="4995329"/>
            <a:ext cx="6043334" cy="2612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0254" y="8928489"/>
            <a:ext cx="169918" cy="184666"/>
          </a:xfrm>
        </p:spPr>
        <p:txBody>
          <a:bodyPr/>
          <a:lstStyle/>
          <a:p>
            <a:fld id="{29DC3BBC-8F03-4200-A5DA-A2CBF6E9B91D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7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988" y="636588"/>
            <a:ext cx="6462712" cy="447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7399" y="5461905"/>
            <a:ext cx="6050329" cy="26314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7811" y="9779684"/>
            <a:ext cx="169918" cy="184666"/>
          </a:xfrm>
        </p:spPr>
        <p:txBody>
          <a:bodyPr/>
          <a:lstStyle/>
          <a:p>
            <a:fld id="{29DC3BBC-8F03-4200-A5DA-A2CBF6E9B91D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27075"/>
            <a:ext cx="5238750" cy="3627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994" y="5197301"/>
            <a:ext cx="5983250" cy="26314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95331" y="9296959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59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582613"/>
            <a:ext cx="5911850" cy="4092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35" y="4995328"/>
            <a:ext cx="6043334" cy="26314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0256" y="8928490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4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5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8.xml"/><Relationship Id="rId7" Type="http://schemas.openxmlformats.org/officeDocument/2006/relationships/image" Target="../media/image3.emf"/><Relationship Id="rId2" Type="http://schemas.openxmlformats.org/officeDocument/2006/relationships/tags" Target="../tags/tag4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6.xml"/><Relationship Id="rId7" Type="http://schemas.openxmlformats.org/officeDocument/2006/relationships/image" Target="../media/image3.emf"/><Relationship Id="rId2" Type="http://schemas.openxmlformats.org/officeDocument/2006/relationships/tags" Target="../tags/tag7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7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4" y="1653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5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4" y="1653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308884" y="2642655"/>
            <a:ext cx="6127397" cy="4310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2801" b="0" baseline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308884" y="3585509"/>
            <a:ext cx="6127397" cy="246221"/>
          </a:xfrm>
        </p:spPr>
        <p:txBody>
          <a:bodyPr>
            <a:spAutoFit/>
          </a:bodyPr>
          <a:lstStyle>
            <a:lvl1pPr algn="r"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McK Title Elements" hidden="1"/>
          <p:cNvGrpSpPr/>
          <p:nvPr userDrawn="1"/>
        </p:nvGrpSpPr>
        <p:grpSpPr>
          <a:xfrm>
            <a:off x="3308872" y="5076741"/>
            <a:ext cx="5661072" cy="1092179"/>
            <a:chOff x="2993354" y="5566658"/>
            <a:chExt cx="5121275" cy="1070436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2993354" y="5566658"/>
              <a:ext cx="4935538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2993354" y="5834946"/>
              <a:ext cx="4935538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9" name="McK Disclaimer"/>
            <p:cNvSpPr>
              <a:spLocks noChangeArrowheads="1"/>
            </p:cNvSpPr>
            <p:nvPr userDrawn="1"/>
          </p:nvSpPr>
          <p:spPr bwMode="auto">
            <a:xfrm>
              <a:off x="2993354" y="6425939"/>
              <a:ext cx="512127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920" eaLnBrk="0" hangingPunct="0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CONFIDENTIAL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3765" y="0"/>
            <a:ext cx="8976691" cy="3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5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4" y="1719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4" y="1719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308922" y="2642644"/>
            <a:ext cx="6127397" cy="43977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2801" b="0" baseline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308922" y="3585507"/>
            <a:ext cx="6127397" cy="251222"/>
          </a:xfrm>
        </p:spPr>
        <p:txBody>
          <a:bodyPr>
            <a:spAutoFit/>
          </a:bodyPr>
          <a:lstStyle>
            <a:lvl1pPr algn="r"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McK Title Elements" hidden="1"/>
          <p:cNvGrpSpPr/>
          <p:nvPr userDrawn="1"/>
        </p:nvGrpSpPr>
        <p:grpSpPr>
          <a:xfrm>
            <a:off x="3308872" y="5072356"/>
            <a:ext cx="5661072" cy="1096554"/>
            <a:chOff x="2993354" y="5562370"/>
            <a:chExt cx="5121275" cy="1074724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2993354" y="5562370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2993354" y="5830658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9" name="McK Disclaimer"/>
            <p:cNvSpPr>
              <a:spLocks noChangeArrowheads="1"/>
            </p:cNvSpPr>
            <p:nvPr userDrawn="1"/>
          </p:nvSpPr>
          <p:spPr bwMode="auto">
            <a:xfrm>
              <a:off x="2993354" y="6421650"/>
              <a:ext cx="512127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903" eaLnBrk="0" hangingPunct="0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CONFIDENTIAL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3765" y="0"/>
            <a:ext cx="8976691" cy="3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8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10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4" y="1719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3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4" y="1719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308922" y="2642644"/>
            <a:ext cx="6127397" cy="43977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2801" b="0" baseline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308922" y="3585507"/>
            <a:ext cx="6127397" cy="251222"/>
          </a:xfrm>
        </p:spPr>
        <p:txBody>
          <a:bodyPr>
            <a:spAutoFit/>
          </a:bodyPr>
          <a:lstStyle>
            <a:lvl1pPr algn="r"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McK Title Elements" hidden="1"/>
          <p:cNvGrpSpPr/>
          <p:nvPr userDrawn="1"/>
        </p:nvGrpSpPr>
        <p:grpSpPr>
          <a:xfrm>
            <a:off x="3308872" y="5072356"/>
            <a:ext cx="5661072" cy="1096554"/>
            <a:chOff x="2993354" y="5562370"/>
            <a:chExt cx="5121275" cy="1074724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2993354" y="5562370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2993354" y="5830658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9" name="McK Disclaimer"/>
            <p:cNvSpPr>
              <a:spLocks noChangeArrowheads="1"/>
            </p:cNvSpPr>
            <p:nvPr userDrawn="1"/>
          </p:nvSpPr>
          <p:spPr bwMode="auto">
            <a:xfrm>
              <a:off x="2993354" y="6421650"/>
              <a:ext cx="512127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903" eaLnBrk="0" hangingPunct="0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CONFIDENTIAL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3765" y="0"/>
            <a:ext cx="8976691" cy="3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8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72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4" y="1650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4" y="1650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308966" y="4278787"/>
            <a:ext cx="6127397" cy="43977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2801" b="0" baseline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308966" y="5015298"/>
            <a:ext cx="6127397" cy="251222"/>
          </a:xfrm>
        </p:spPr>
        <p:txBody>
          <a:bodyPr>
            <a:spAutoFit/>
          </a:bodyPr>
          <a:lstStyle>
            <a:lvl1pPr algn="r"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3" name="McK Title Elements" hidden="1"/>
          <p:cNvGrpSpPr/>
          <p:nvPr userDrawn="1"/>
        </p:nvGrpSpPr>
        <p:grpSpPr>
          <a:xfrm>
            <a:off x="3308872" y="5072356"/>
            <a:ext cx="5661072" cy="1096554"/>
            <a:chOff x="2993354" y="5562370"/>
            <a:chExt cx="5121275" cy="1074724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2993354" y="5562370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2993354" y="5830658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9" name="McK Disclaimer"/>
            <p:cNvSpPr>
              <a:spLocks noChangeArrowheads="1"/>
            </p:cNvSpPr>
            <p:nvPr userDrawn="1"/>
          </p:nvSpPr>
          <p:spPr bwMode="auto">
            <a:xfrm>
              <a:off x="2993354" y="6421650"/>
              <a:ext cx="512127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903" eaLnBrk="0" hangingPunct="0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CONFIDENTIAL</a:t>
              </a:r>
            </a:p>
          </p:txBody>
        </p:sp>
      </p:grpSp>
      <p:grpSp>
        <p:nvGrpSpPr>
          <p:cNvPr id="15" name="Group 14"/>
          <p:cNvGrpSpPr/>
          <p:nvPr userDrawn="1"/>
        </p:nvGrpSpPr>
        <p:grpSpPr bwMode="ltGray">
          <a:xfrm>
            <a:off x="-5230" y="816318"/>
            <a:ext cx="9911233" cy="78223"/>
            <a:chOff x="-4734" y="634642"/>
            <a:chExt cx="9144302" cy="76666"/>
          </a:xfrm>
        </p:grpSpPr>
        <p:cxnSp>
          <p:nvCxnSpPr>
            <p:cNvPr id="16" name="Straight Connector 15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McK Disclaimer"/>
          <p:cNvSpPr>
            <a:spLocks noChangeArrowheads="1"/>
          </p:cNvSpPr>
          <p:nvPr userDrawn="1"/>
        </p:nvSpPr>
        <p:spPr bwMode="auto">
          <a:xfrm>
            <a:off x="3775194" y="6003008"/>
            <a:ext cx="566107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804903" eaLnBrk="0" hangingPunct="0"/>
            <a:r>
              <a:rPr lang="en-US" sz="1400" b="1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</a:rPr>
              <a:t>CONFIDENTIAL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6759" y="1271450"/>
            <a:ext cx="6555862" cy="25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7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>
          <a:xfrm>
            <a:off x="2076226" y="446455"/>
            <a:ext cx="7640254" cy="29832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6" y="44753"/>
            <a:ext cx="1795350" cy="7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6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87" y="3267460"/>
            <a:ext cx="9526956" cy="553998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6" y="44753"/>
            <a:ext cx="1795350" cy="7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5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471" y="446455"/>
            <a:ext cx="7651012" cy="2983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6" y="44753"/>
            <a:ext cx="1795350" cy="7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0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28" y="1720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" y="1720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309128" y="2642668"/>
            <a:ext cx="6127397" cy="43977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2800" b="0" baseline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309128" y="3585521"/>
            <a:ext cx="6127397" cy="251222"/>
          </a:xfrm>
        </p:spPr>
        <p:txBody>
          <a:bodyPr>
            <a:spAutoFit/>
          </a:bodyPr>
          <a:lstStyle>
            <a:lvl1pPr algn="r"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McK Title Elements" hidden="1"/>
          <p:cNvGrpSpPr/>
          <p:nvPr userDrawn="1"/>
        </p:nvGrpSpPr>
        <p:grpSpPr>
          <a:xfrm>
            <a:off x="3308936" y="5072356"/>
            <a:ext cx="5661072" cy="1096554"/>
            <a:chOff x="2993354" y="5562370"/>
            <a:chExt cx="5121275" cy="1074724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2993354" y="5562370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08987"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2993354" y="5830658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08987"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9" name="McK Disclaimer"/>
            <p:cNvSpPr>
              <a:spLocks noChangeArrowheads="1"/>
            </p:cNvSpPr>
            <p:nvPr userDrawn="1"/>
          </p:nvSpPr>
          <p:spPr bwMode="auto">
            <a:xfrm>
              <a:off x="2993354" y="6421650"/>
              <a:ext cx="512127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0141" eaLnBrk="0" hangingPunct="0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CONFIDENTIAL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3788" y="24"/>
            <a:ext cx="8976691" cy="3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82" y="167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2" y="167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29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3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32" y="180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2" y="1805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309128" y="2642668"/>
            <a:ext cx="6127397" cy="43977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2800" b="0" baseline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309128" y="3585521"/>
            <a:ext cx="6127397" cy="251222"/>
          </a:xfrm>
        </p:spPr>
        <p:txBody>
          <a:bodyPr>
            <a:spAutoFit/>
          </a:bodyPr>
          <a:lstStyle>
            <a:lvl1pPr algn="r"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McK Title Elements" hidden="1"/>
          <p:cNvGrpSpPr/>
          <p:nvPr userDrawn="1"/>
        </p:nvGrpSpPr>
        <p:grpSpPr>
          <a:xfrm>
            <a:off x="3308949" y="5072356"/>
            <a:ext cx="5661072" cy="1096554"/>
            <a:chOff x="2993354" y="5562370"/>
            <a:chExt cx="5121275" cy="1074724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2993354" y="5562370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08409"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2993354" y="5830658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08409"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9" name="McK Disclaimer"/>
            <p:cNvSpPr>
              <a:spLocks noChangeArrowheads="1"/>
            </p:cNvSpPr>
            <p:nvPr userDrawn="1"/>
          </p:nvSpPr>
          <p:spPr bwMode="auto">
            <a:xfrm>
              <a:off x="2993354" y="6421650"/>
              <a:ext cx="512127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799633" eaLnBrk="0" hangingPunct="0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CONFIDENTIAL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3788" y="24"/>
            <a:ext cx="8976691" cy="3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8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05" y="1610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8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5" y="1610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932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6" y="1799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8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6" y="1799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309191" y="2642668"/>
            <a:ext cx="6127397" cy="43977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2800" b="0" baseline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309191" y="3585521"/>
            <a:ext cx="6127397" cy="251222"/>
          </a:xfrm>
        </p:spPr>
        <p:txBody>
          <a:bodyPr>
            <a:spAutoFit/>
          </a:bodyPr>
          <a:lstStyle>
            <a:lvl1pPr algn="r"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McK Title Elements" hidden="1"/>
          <p:cNvGrpSpPr/>
          <p:nvPr userDrawn="1"/>
        </p:nvGrpSpPr>
        <p:grpSpPr>
          <a:xfrm>
            <a:off x="3309014" y="5072356"/>
            <a:ext cx="5661072" cy="1096554"/>
            <a:chOff x="2993354" y="5562370"/>
            <a:chExt cx="5121275" cy="1074724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2993354" y="5562370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02938"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2993354" y="5830658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02938"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9" name="McK Disclaimer"/>
            <p:cNvSpPr>
              <a:spLocks noChangeArrowheads="1"/>
            </p:cNvSpPr>
            <p:nvPr userDrawn="1"/>
          </p:nvSpPr>
          <p:spPr bwMode="auto">
            <a:xfrm>
              <a:off x="2993354" y="6421650"/>
              <a:ext cx="512127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794816" eaLnBrk="0" hangingPunct="0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CONFIDENTIAL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3788" y="24"/>
            <a:ext cx="8976691" cy="3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2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36" y="175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6" y="175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018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4" y="1653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4" y="1653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308884" y="2642655"/>
            <a:ext cx="6127397" cy="43101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2801" b="0" baseline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308884" y="3585509"/>
            <a:ext cx="6127397" cy="246221"/>
          </a:xfrm>
        </p:spPr>
        <p:txBody>
          <a:bodyPr>
            <a:spAutoFit/>
          </a:bodyPr>
          <a:lstStyle>
            <a:lvl1pPr algn="r"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McK Title Elements" hidden="1"/>
          <p:cNvGrpSpPr/>
          <p:nvPr userDrawn="1"/>
        </p:nvGrpSpPr>
        <p:grpSpPr>
          <a:xfrm>
            <a:off x="3308872" y="5076741"/>
            <a:ext cx="5661072" cy="1092179"/>
            <a:chOff x="2993354" y="5566658"/>
            <a:chExt cx="5121275" cy="1070436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2993354" y="5566658"/>
              <a:ext cx="4935538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2993354" y="5834946"/>
              <a:ext cx="4935538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9" name="McK Disclaimer"/>
            <p:cNvSpPr>
              <a:spLocks noChangeArrowheads="1"/>
            </p:cNvSpPr>
            <p:nvPr userDrawn="1"/>
          </p:nvSpPr>
          <p:spPr bwMode="auto">
            <a:xfrm>
              <a:off x="2993354" y="6425939"/>
              <a:ext cx="512127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920" eaLnBrk="0" hangingPunct="0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CONFIDENTIAL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3765" y="0"/>
            <a:ext cx="8976691" cy="3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30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441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0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1" y="1633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1" y="1633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 userDrawn="1"/>
        </p:nvGrpSpPr>
        <p:grpSpPr>
          <a:xfrm>
            <a:off x="75" y="920238"/>
            <a:ext cx="9905930" cy="885569"/>
            <a:chOff x="0" y="908561"/>
            <a:chExt cx="9144000" cy="850662"/>
          </a:xfrm>
        </p:grpSpPr>
        <p:sp>
          <p:nvSpPr>
            <p:cNvPr id="14" name="Rectangle 13"/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" y="908561"/>
              <a:ext cx="9143999" cy="85066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6995"/>
              <a:endParaRPr lang="en-US" sz="1428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20"/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0" y="908561"/>
              <a:ext cx="9143999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https://upload.wikimedia.org/wikipedia/commons/thumb/7/7f/Flag-map_of_Sierra_Leone.svg/1000px-Flag-map_of_Sierra_Leone.svg.png"/>
          <p:cNvPicPr>
            <a:picLocks noChangeAspect="1" noChangeArrowheads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2" y="1832541"/>
            <a:ext cx="4970178" cy="4656400"/>
          </a:xfrm>
          <a:prstGeom prst="rect">
            <a:avLst/>
          </a:prstGeom>
          <a:noFill/>
          <a:effectLst>
            <a:outerShdw blurRad="50800" dist="38100" dir="1800000" algn="t" rotWithShape="0">
              <a:prstClr val="black">
                <a:alpha val="5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308868" y="2642644"/>
            <a:ext cx="6127397" cy="43977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2858" b="0" baseline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308868" y="3585507"/>
            <a:ext cx="6127397" cy="251222"/>
          </a:xfrm>
        </p:spPr>
        <p:txBody>
          <a:bodyPr>
            <a:spAutoFit/>
          </a:bodyPr>
          <a:lstStyle>
            <a:lvl1pPr algn="r">
              <a:defRPr sz="1632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McK Title Elements" hidden="1"/>
          <p:cNvGrpSpPr/>
          <p:nvPr userDrawn="1"/>
        </p:nvGrpSpPr>
        <p:grpSpPr>
          <a:xfrm>
            <a:off x="3308869" y="5067983"/>
            <a:ext cx="5661072" cy="1100937"/>
            <a:chOff x="2993354" y="5558074"/>
            <a:chExt cx="5121275" cy="1079020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2993354" y="5558074"/>
              <a:ext cx="4935538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2993354" y="5826362"/>
              <a:ext cx="4935538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9" name="McK Disclaimer"/>
            <p:cNvSpPr>
              <a:spLocks noChangeArrowheads="1"/>
            </p:cNvSpPr>
            <p:nvPr userDrawn="1"/>
          </p:nvSpPr>
          <p:spPr bwMode="auto">
            <a:xfrm>
              <a:off x="2993354" y="6417354"/>
              <a:ext cx="5121275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43" eaLnBrk="0" hangingPunct="0"/>
              <a:r>
                <a:rPr lang="en-US" sz="1428" b="1" dirty="0">
                  <a:solidFill>
                    <a:srgbClr val="000000"/>
                  </a:solidFill>
                  <a:latin typeface="Arial"/>
                </a:rPr>
                <a:t>CONFIDENTIAL</a:t>
              </a:r>
            </a:p>
          </p:txBody>
        </p:sp>
      </p:grpSp>
      <p:grpSp>
        <p:nvGrpSpPr>
          <p:cNvPr id="15" name="Group 14"/>
          <p:cNvGrpSpPr/>
          <p:nvPr userDrawn="1"/>
        </p:nvGrpSpPr>
        <p:grpSpPr bwMode="ltGray">
          <a:xfrm>
            <a:off x="-5233" y="815272"/>
            <a:ext cx="9911233" cy="78223"/>
            <a:chOff x="-4734" y="634642"/>
            <a:chExt cx="9144302" cy="76666"/>
          </a:xfrm>
        </p:grpSpPr>
        <p:cxnSp>
          <p:nvCxnSpPr>
            <p:cNvPr id="16" name="Straight Connector 15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McK Document type"/>
          <p:cNvSpPr txBox="1">
            <a:spLocks noChangeArrowheads="1"/>
          </p:cNvSpPr>
          <p:nvPr userDrawn="1"/>
        </p:nvSpPr>
        <p:spPr bwMode="auto">
          <a:xfrm>
            <a:off x="3980501" y="5704099"/>
            <a:ext cx="5455758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en-US" sz="1428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</a:rPr>
              <a:t>Document type</a:t>
            </a:r>
          </a:p>
        </p:txBody>
      </p:sp>
      <p:sp>
        <p:nvSpPr>
          <p:cNvPr id="23" name="McK Date"/>
          <p:cNvSpPr txBox="1">
            <a:spLocks noChangeArrowheads="1"/>
          </p:cNvSpPr>
          <p:nvPr userDrawn="1"/>
        </p:nvSpPr>
        <p:spPr bwMode="auto">
          <a:xfrm>
            <a:off x="3980501" y="5977837"/>
            <a:ext cx="5455758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en-US" sz="1428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</a:rPr>
              <a:t>Date</a:t>
            </a:r>
          </a:p>
        </p:txBody>
      </p:sp>
      <p:sp>
        <p:nvSpPr>
          <p:cNvPr id="24" name="McK Disclaimer"/>
          <p:cNvSpPr>
            <a:spLocks noChangeArrowheads="1"/>
          </p:cNvSpPr>
          <p:nvPr userDrawn="1"/>
        </p:nvSpPr>
        <p:spPr bwMode="auto">
          <a:xfrm>
            <a:off x="3775192" y="6283773"/>
            <a:ext cx="566107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821243" eaLnBrk="0" hangingPunct="0"/>
            <a:r>
              <a:rPr lang="en-US" sz="1428" b="1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9348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5" y="920238"/>
            <a:ext cx="9905930" cy="885569"/>
            <a:chOff x="0" y="908561"/>
            <a:chExt cx="9144000" cy="850662"/>
          </a:xfrm>
        </p:grpSpPr>
        <p:sp>
          <p:nvSpPr>
            <p:cNvPr id="4" name="Rectangle 3"/>
            <p:cNvSpPr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" y="908561"/>
              <a:ext cx="9143999" cy="85066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6995"/>
              <a:endParaRPr lang="en-US" sz="1428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Connector 4"/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0" y="908561"/>
              <a:ext cx="9143999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572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1" y="1633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5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1" y="1633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 userDrawn="1"/>
        </p:nvGrpSpPr>
        <p:grpSpPr>
          <a:xfrm>
            <a:off x="75" y="920238"/>
            <a:ext cx="9905930" cy="885569"/>
            <a:chOff x="0" y="908561"/>
            <a:chExt cx="9144000" cy="850662"/>
          </a:xfrm>
        </p:grpSpPr>
        <p:sp>
          <p:nvSpPr>
            <p:cNvPr id="14" name="Rectangle 13"/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" y="908561"/>
              <a:ext cx="9143999" cy="85066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6995"/>
              <a:endParaRPr lang="en-US" sz="1428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20"/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0" y="908561"/>
              <a:ext cx="9143999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 descr="https://upload.wikimedia.org/wikipedia/commons/thumb/7/7f/Flag-map_of_Sierra_Leone.svg/1000px-Flag-map_of_Sierra_Leone.svg.png"/>
          <p:cNvPicPr>
            <a:picLocks noChangeAspect="1" noChangeArrowheads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2" y="1832541"/>
            <a:ext cx="4970178" cy="4656400"/>
          </a:xfrm>
          <a:prstGeom prst="rect">
            <a:avLst/>
          </a:prstGeom>
          <a:noFill/>
          <a:effectLst>
            <a:outerShdw blurRad="50800" dist="38100" dir="1800000" algn="t" rotWithShape="0">
              <a:prstClr val="black">
                <a:alpha val="5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308868" y="2642644"/>
            <a:ext cx="6127397" cy="43977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2858" b="0" baseline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308868" y="3585507"/>
            <a:ext cx="6127397" cy="251222"/>
          </a:xfrm>
        </p:spPr>
        <p:txBody>
          <a:bodyPr>
            <a:spAutoFit/>
          </a:bodyPr>
          <a:lstStyle>
            <a:lvl1pPr algn="r">
              <a:defRPr sz="1632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McK Title Elements" hidden="1"/>
          <p:cNvGrpSpPr/>
          <p:nvPr userDrawn="1"/>
        </p:nvGrpSpPr>
        <p:grpSpPr>
          <a:xfrm>
            <a:off x="3308869" y="5067983"/>
            <a:ext cx="5661072" cy="1100937"/>
            <a:chOff x="2993354" y="5558074"/>
            <a:chExt cx="5121275" cy="1079020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2993354" y="5558074"/>
              <a:ext cx="4935538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2993354" y="5826362"/>
              <a:ext cx="4935538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28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9" name="McK Disclaimer"/>
            <p:cNvSpPr>
              <a:spLocks noChangeArrowheads="1"/>
            </p:cNvSpPr>
            <p:nvPr userDrawn="1"/>
          </p:nvSpPr>
          <p:spPr bwMode="auto">
            <a:xfrm>
              <a:off x="2993354" y="6417354"/>
              <a:ext cx="5121275" cy="2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43" eaLnBrk="0" hangingPunct="0"/>
              <a:r>
                <a:rPr lang="en-US" sz="1428" b="1" dirty="0">
                  <a:solidFill>
                    <a:srgbClr val="000000"/>
                  </a:solidFill>
                  <a:latin typeface="Arial"/>
                </a:rPr>
                <a:t>CONFIDENTIAL</a:t>
              </a:r>
            </a:p>
          </p:txBody>
        </p:sp>
      </p:grpSp>
      <p:grpSp>
        <p:nvGrpSpPr>
          <p:cNvPr id="15" name="Group 14"/>
          <p:cNvGrpSpPr/>
          <p:nvPr userDrawn="1"/>
        </p:nvGrpSpPr>
        <p:grpSpPr bwMode="ltGray">
          <a:xfrm>
            <a:off x="-5233" y="815272"/>
            <a:ext cx="9911233" cy="78223"/>
            <a:chOff x="-4734" y="634642"/>
            <a:chExt cx="9144302" cy="76666"/>
          </a:xfrm>
        </p:grpSpPr>
        <p:cxnSp>
          <p:nvCxnSpPr>
            <p:cNvPr id="16" name="Straight Connector 15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McK Document type"/>
          <p:cNvSpPr txBox="1">
            <a:spLocks noChangeArrowheads="1"/>
          </p:cNvSpPr>
          <p:nvPr userDrawn="1"/>
        </p:nvSpPr>
        <p:spPr bwMode="auto">
          <a:xfrm>
            <a:off x="3980501" y="5704099"/>
            <a:ext cx="5455758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en-US" sz="1428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</a:rPr>
              <a:t>Document type</a:t>
            </a:r>
          </a:p>
        </p:txBody>
      </p:sp>
      <p:sp>
        <p:nvSpPr>
          <p:cNvPr id="23" name="McK Date"/>
          <p:cNvSpPr txBox="1">
            <a:spLocks noChangeArrowheads="1"/>
          </p:cNvSpPr>
          <p:nvPr userDrawn="1"/>
        </p:nvSpPr>
        <p:spPr bwMode="auto">
          <a:xfrm>
            <a:off x="3980501" y="5977837"/>
            <a:ext cx="5455758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en-US" sz="1428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</a:rPr>
              <a:t>Date</a:t>
            </a:r>
          </a:p>
        </p:txBody>
      </p:sp>
      <p:sp>
        <p:nvSpPr>
          <p:cNvPr id="24" name="McK Disclaimer"/>
          <p:cNvSpPr>
            <a:spLocks noChangeArrowheads="1"/>
          </p:cNvSpPr>
          <p:nvPr userDrawn="1"/>
        </p:nvSpPr>
        <p:spPr bwMode="auto">
          <a:xfrm>
            <a:off x="3775192" y="6283773"/>
            <a:ext cx="566107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821243" eaLnBrk="0" hangingPunct="0"/>
            <a:r>
              <a:rPr lang="en-US" sz="1428" b="1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1297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5" y="920238"/>
            <a:ext cx="9905930" cy="885569"/>
            <a:chOff x="0" y="908561"/>
            <a:chExt cx="9144000" cy="850662"/>
          </a:xfrm>
        </p:grpSpPr>
        <p:sp>
          <p:nvSpPr>
            <p:cNvPr id="4" name="Rectangle 3"/>
            <p:cNvSpPr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" y="908561"/>
              <a:ext cx="9143999" cy="85066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6995"/>
              <a:endParaRPr lang="en-US" sz="1428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Connector 4"/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0" y="908561"/>
              <a:ext cx="9143999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5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64" y="1719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4" y="1719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308922" y="2642644"/>
            <a:ext cx="6127397" cy="43977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2801" b="0" baseline="0">
                <a:solidFill>
                  <a:schemeClr val="tx2"/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308922" y="3585507"/>
            <a:ext cx="6127397" cy="251222"/>
          </a:xfrm>
        </p:spPr>
        <p:txBody>
          <a:bodyPr>
            <a:spAutoFit/>
          </a:bodyPr>
          <a:lstStyle>
            <a:lvl1pPr algn="r"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McK Title Elements" hidden="1"/>
          <p:cNvGrpSpPr/>
          <p:nvPr userDrawn="1"/>
        </p:nvGrpSpPr>
        <p:grpSpPr>
          <a:xfrm>
            <a:off x="3308872" y="5072356"/>
            <a:ext cx="5661072" cy="1096554"/>
            <a:chOff x="2993354" y="5562370"/>
            <a:chExt cx="5121275" cy="1074724"/>
          </a:xfrm>
        </p:grpSpPr>
        <p:sp>
          <p:nvSpPr>
            <p:cNvPr id="18" name="McK Document type"/>
            <p:cNvSpPr txBox="1">
              <a:spLocks noChangeArrowheads="1"/>
            </p:cNvSpPr>
            <p:nvPr/>
          </p:nvSpPr>
          <p:spPr bwMode="auto">
            <a:xfrm>
              <a:off x="2993354" y="5562370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20" name="McK Date"/>
            <p:cNvSpPr txBox="1">
              <a:spLocks noChangeArrowheads="1"/>
            </p:cNvSpPr>
            <p:nvPr/>
          </p:nvSpPr>
          <p:spPr bwMode="auto">
            <a:xfrm>
              <a:off x="2993354" y="5830658"/>
              <a:ext cx="493553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9" name="McK Disclaimer"/>
            <p:cNvSpPr>
              <a:spLocks noChangeArrowheads="1"/>
            </p:cNvSpPr>
            <p:nvPr userDrawn="1"/>
          </p:nvSpPr>
          <p:spPr bwMode="auto">
            <a:xfrm>
              <a:off x="2993354" y="6421650"/>
              <a:ext cx="512127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903" eaLnBrk="0" hangingPunct="0"/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CONFIDENTIAL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3765" y="0"/>
            <a:ext cx="8976691" cy="3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26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image" Target="../media/image1.emf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oleObject" Target="../embeddings/oleObject21.bin"/><Relationship Id="rId3" Type="http://schemas.openxmlformats.org/officeDocument/2006/relationships/theme" Target="../theme/theme10.xml"/><Relationship Id="rId21" Type="http://schemas.openxmlformats.org/officeDocument/2006/relationships/tags" Target="../tags/tag230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image" Target="../media/image2.png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4" Type="http://schemas.openxmlformats.org/officeDocument/2006/relationships/vmlDrawing" Target="../drawings/vmlDrawing21.v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252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5" Type="http://schemas.openxmlformats.org/officeDocument/2006/relationships/vmlDrawing" Target="../drawings/vmlDrawing24.v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image" Target="../media/image1.emf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heme" Target="../theme/theme11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oleObject" Target="../embeddings/oleObject24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" Type="http://schemas.openxmlformats.org/officeDocument/2006/relationships/theme" Target="../theme/theme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oleObject" Target="../embeddings/oleObject3.bin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vmlDrawing" Target="../drawings/vmlDrawing3.v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heme" Target="../theme/theme3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oleObject" Target="../embeddings/oleObject5.bin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vmlDrawing" Target="../drawings/vmlDrawing5.v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oleObject" Target="../embeddings/oleObject7.bin"/><Relationship Id="rId3" Type="http://schemas.openxmlformats.org/officeDocument/2006/relationships/theme" Target="../theme/theme4.xml"/><Relationship Id="rId21" Type="http://schemas.openxmlformats.org/officeDocument/2006/relationships/tags" Target="../tags/tag96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1" Type="http://schemas.openxmlformats.org/officeDocument/2006/relationships/slideLayout" Target="../slideLayouts/slideLayout8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image" Target="../media/image2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vmlDrawing" Target="../drawings/vmlDrawing7.v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oleObject" Target="../embeddings/oleObject9.bin"/><Relationship Id="rId3" Type="http://schemas.openxmlformats.org/officeDocument/2006/relationships/theme" Target="../theme/theme5.xml"/><Relationship Id="rId21" Type="http://schemas.openxmlformats.org/officeDocument/2006/relationships/tags" Target="../tags/tag118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image" Target="../media/image2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4" Type="http://schemas.openxmlformats.org/officeDocument/2006/relationships/vmlDrawing" Target="../drawings/vmlDrawing9.v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oleObject" Target="../embeddings/oleObject11.bin"/><Relationship Id="rId3" Type="http://schemas.openxmlformats.org/officeDocument/2006/relationships/theme" Target="../theme/theme6.xml"/><Relationship Id="rId21" Type="http://schemas.openxmlformats.org/officeDocument/2006/relationships/tags" Target="../tags/tag140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image" Target="../media/image2.png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vmlDrawing" Target="../drawings/vmlDrawing11.v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160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vmlDrawing" Target="../drawings/vmlDrawing13.v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5" Type="http://schemas.openxmlformats.org/officeDocument/2006/relationships/theme" Target="../theme/theme7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oleObject" Target="../embeddings/oleObject13.bin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oleObject" Target="../embeddings/oleObject15.bin"/><Relationship Id="rId3" Type="http://schemas.openxmlformats.org/officeDocument/2006/relationships/theme" Target="../theme/theme8.xml"/><Relationship Id="rId21" Type="http://schemas.openxmlformats.org/officeDocument/2006/relationships/tags" Target="../tags/tag184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1" Type="http://schemas.openxmlformats.org/officeDocument/2006/relationships/slideLayout" Target="../slideLayouts/slideLayout18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image" Target="../media/image2.png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4" Type="http://schemas.openxmlformats.org/officeDocument/2006/relationships/vmlDrawing" Target="../drawings/vmlDrawing15.v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oleObject" Target="../embeddings/oleObject18.bin"/><Relationship Id="rId3" Type="http://schemas.openxmlformats.org/officeDocument/2006/relationships/theme" Target="../theme/theme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1" Type="http://schemas.openxmlformats.org/officeDocument/2006/relationships/slideLayout" Target="../slideLayouts/slideLayout20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image" Target="../media/image2.png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4" Type="http://schemas.openxmlformats.org/officeDocument/2006/relationships/vmlDrawing" Target="../drawings/vmlDrawing18.v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66286332"/>
              </p:ext>
            </p:extLst>
          </p:nvPr>
        </p:nvGraphicFramePr>
        <p:xfrm>
          <a:off x="15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575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211" y="2840131"/>
            <a:ext cx="475558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89558" y="17820"/>
            <a:ext cx="7437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524" y="964005"/>
            <a:ext cx="95269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575211" y="2249871"/>
            <a:ext cx="4755582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872383" y="1015620"/>
            <a:ext cx="794939" cy="1013961"/>
            <a:chOff x="4936" y="176"/>
            <a:chExt cx="453" cy="626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8531946" y="1015637"/>
            <a:ext cx="1135374" cy="741845"/>
            <a:chOff x="4750" y="176"/>
            <a:chExt cx="647" cy="458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McKSticker" hidden="1"/>
          <p:cNvGrpSpPr/>
          <p:nvPr/>
        </p:nvGrpSpPr>
        <p:grpSpPr bwMode="auto">
          <a:xfrm>
            <a:off x="8651050" y="1015610"/>
            <a:ext cx="1065394" cy="212366"/>
            <a:chOff x="7776967" y="285750"/>
            <a:chExt cx="963808" cy="208137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7776967" y="285750"/>
              <a:ext cx="963808" cy="2081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7776967" y="285750"/>
              <a:ext cx="0" cy="20813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7776967" y="493887"/>
              <a:ext cx="96380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Slide Elements" hidden="1"/>
          <p:cNvGrpSpPr/>
          <p:nvPr/>
        </p:nvGrpSpPr>
        <p:grpSpPr bwMode="auto">
          <a:xfrm>
            <a:off x="189532" y="6331579"/>
            <a:ext cx="9526957" cy="391933"/>
            <a:chOff x="119062" y="6204738"/>
            <a:chExt cx="8618538" cy="384131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9063" y="6204738"/>
              <a:ext cx="8618537" cy="1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19062" y="6438044"/>
              <a:ext cx="8139113" cy="1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69934" indent="-469934" defTabSz="895414">
                <a:tabLst>
                  <a:tab pos="474697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86" name="LegendMoons" hidden="1"/>
          <p:cNvGrpSpPr/>
          <p:nvPr/>
        </p:nvGrpSpPr>
        <p:grpSpPr bwMode="auto">
          <a:xfrm>
            <a:off x="8798503" y="1015619"/>
            <a:ext cx="867987" cy="1333055"/>
            <a:chOff x="5428012" y="273840"/>
            <a:chExt cx="785221" cy="1306516"/>
          </a:xfrm>
        </p:grpSpPr>
        <p:sp>
          <p:nvSpPr>
            <p:cNvPr id="8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2" name="MoonLegend1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3" name="MoonLegend2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4" name="MoonLegend3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01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5" name="MoonLegend4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99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6" name="MoonLegend5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97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55" name="McK Moon" hidden="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7955173" y="1552619"/>
            <a:ext cx="280772" cy="259159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ltGray">
          <a:xfrm>
            <a:off x="-5223" y="815324"/>
            <a:ext cx="9911233" cy="78223"/>
            <a:chOff x="-4734" y="634642"/>
            <a:chExt cx="9144302" cy="76666"/>
          </a:xfrm>
        </p:grpSpPr>
        <p:cxnSp>
          <p:nvCxnSpPr>
            <p:cNvPr id="59" name="Straight Connector 58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9"/>
          <a:srcRect t="1" b="11509"/>
          <a:stretch/>
        </p:blipFill>
        <p:spPr>
          <a:xfrm>
            <a:off x="6077" y="97760"/>
            <a:ext cx="1903346" cy="673707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2386"/>
            <a:ext cx="826868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945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60" r:id="rId3"/>
  </p:sldLayoutIdLst>
  <p:hf sldNum="0" hdr="0" dt="0"/>
  <p:txStyles>
    <p:titleStyle>
      <a:lvl1pPr algn="l" defTabSz="895414" rtl="0" eaLnBrk="1" fontAlgn="base" hangingPunct="1">
        <a:spcBef>
          <a:spcPct val="0"/>
        </a:spcBef>
        <a:spcAft>
          <a:spcPct val="0"/>
        </a:spcAft>
        <a:tabLst>
          <a:tab pos="269894" algn="l"/>
        </a:tabLst>
        <a:defRPr sz="1900" b="1" baseline="0">
          <a:solidFill>
            <a:schemeClr val="accent6">
              <a:lumMod val="75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33"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65"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97"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931"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marL="193689" indent="-192102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2pPr>
      <a:lvl3pPr marL="457233" indent="-261957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3pPr>
      <a:lvl4pPr marL="614407" indent="-155586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4pPr>
      <a:lvl5pPr marL="749862" indent="-130184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5pPr>
      <a:lvl6pPr marL="749862" indent="-130184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62" indent="-130184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62" indent="-130184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62" indent="-130184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3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5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7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3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6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29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1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5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31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211" y="2840131"/>
            <a:ext cx="4755582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90251" y="17837"/>
            <a:ext cx="7437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2938"/>
            <a:r>
              <a:rPr lang="en-US" sz="12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655" y="963995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575211" y="2238542"/>
            <a:ext cx="4755582" cy="521558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2938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 defTabSz="902938"/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870506" y="1015682"/>
            <a:ext cx="794940" cy="1013964"/>
            <a:chOff x="4936" y="176"/>
            <a:chExt cx="453" cy="626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2938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2938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2938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2938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8531205" y="1015684"/>
            <a:ext cx="1135374" cy="741846"/>
            <a:chOff x="4750" y="176"/>
            <a:chExt cx="647" cy="458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02938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02938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02938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McKSticker" hidden="1"/>
          <p:cNvGrpSpPr/>
          <p:nvPr/>
        </p:nvGrpSpPr>
        <p:grpSpPr bwMode="auto">
          <a:xfrm>
            <a:off x="8652409" y="1015609"/>
            <a:ext cx="1065393" cy="212366"/>
            <a:chOff x="7776967" y="285750"/>
            <a:chExt cx="963808" cy="208138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7776967" y="285750"/>
              <a:ext cx="963808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7776967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7776967" y="493888"/>
              <a:ext cx="96380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Slide Elements" hidden="1"/>
          <p:cNvGrpSpPr/>
          <p:nvPr/>
        </p:nvGrpSpPr>
        <p:grpSpPr bwMode="auto">
          <a:xfrm>
            <a:off x="189530" y="6329675"/>
            <a:ext cx="9526957" cy="395059"/>
            <a:chOff x="119062" y="6201675"/>
            <a:chExt cx="8618538" cy="387194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9063" y="6201675"/>
              <a:ext cx="8618537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9062" y="6434981"/>
              <a:ext cx="81391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63976" indent="-463976" defTabSz="884171">
                <a:tabLst>
                  <a:tab pos="468726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86" name="LegendMoons" hidden="1"/>
          <p:cNvGrpSpPr/>
          <p:nvPr/>
        </p:nvGrpSpPr>
        <p:grpSpPr bwMode="auto">
          <a:xfrm>
            <a:off x="8797079" y="1015608"/>
            <a:ext cx="867989" cy="1333054"/>
            <a:chOff x="5428012" y="273840"/>
            <a:chExt cx="785219" cy="1306516"/>
          </a:xfrm>
        </p:grpSpPr>
        <p:sp>
          <p:nvSpPr>
            <p:cNvPr id="8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46454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46454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46454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46454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46454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4171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2" name="MoonLegend1"/>
            <p:cNvGrpSpPr>
              <a:grpSpLocks noChangeAspect="1"/>
            </p:cNvGrpSpPr>
            <p:nvPr userDrawn="1">
              <p:custDataLst>
                <p:tags r:id="rId9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2938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2938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3" name="MoonLegend2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2938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2938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4" name="MoonLegend3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0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2938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2938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5" name="MoonLegend4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9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2938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2938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6" name="MoonLegend5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97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2938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2938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0" name="Slide Number"/>
          <p:cNvSpPr txBox="1">
            <a:spLocks/>
          </p:cNvSpPr>
          <p:nvPr/>
        </p:nvSpPr>
        <p:spPr bwMode="auto">
          <a:xfrm>
            <a:off x="9565695" y="6569573"/>
            <a:ext cx="150782" cy="15388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defTabSz="902938"/>
            <a:fld id="{42C328C1-A84F-4A39-A664-DBA00541A8C6}" type="slidenum">
              <a:rPr lang="en-US" sz="1000" smtClean="0">
                <a:solidFill>
                  <a:srgbClr val="000000"/>
                </a:solidFill>
                <a:latin typeface="Calibri" panose="020F0502020204030204" pitchFamily="34" charset="0"/>
              </a:rPr>
              <a:pPr algn="r" defTabSz="902938"/>
              <a:t>‹#›</a:t>
            </a:fld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5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955173" y="1553850"/>
            <a:ext cx="280772" cy="259159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2938"/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2938"/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ltGray">
          <a:xfrm>
            <a:off x="-5230" y="816536"/>
            <a:ext cx="9911233" cy="78223"/>
            <a:chOff x="-4734" y="634642"/>
            <a:chExt cx="9144302" cy="76666"/>
          </a:xfrm>
        </p:grpSpPr>
        <p:cxnSp>
          <p:nvCxnSpPr>
            <p:cNvPr id="59" name="Straight Connector 58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8"/>
          <a:srcRect t="1" b="11509"/>
          <a:stretch/>
        </p:blipFill>
        <p:spPr>
          <a:xfrm>
            <a:off x="6209" y="97878"/>
            <a:ext cx="1903346" cy="673707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7817" y="446493"/>
            <a:ext cx="8268680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587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hf sldNum="0" hdr="0" dt="0"/>
  <p:txStyles>
    <p:titleStyle>
      <a:lvl1pPr algn="l" defTabSz="884171" rtl="0" eaLnBrk="1" fontAlgn="base" hangingPunct="1">
        <a:spcBef>
          <a:spcPct val="0"/>
        </a:spcBef>
        <a:spcAft>
          <a:spcPct val="0"/>
        </a:spcAft>
        <a:tabLst>
          <a:tab pos="266504" algn="l"/>
        </a:tabLst>
        <a:defRPr sz="1900" b="1" baseline="0">
          <a:solidFill>
            <a:schemeClr val="accent6">
              <a:lumMod val="75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8417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8417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8417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8417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1482" algn="l" defTabSz="88417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02980" algn="l" defTabSz="88417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54470" algn="l" defTabSz="88417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05965" algn="l" defTabSz="88417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8417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marL="191260" indent="-189695" algn="l" defTabSz="8841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2pPr>
      <a:lvl3pPr marL="451482" indent="-258671" algn="l" defTabSz="8841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3pPr>
      <a:lvl4pPr marL="606694" indent="-153624" algn="l" defTabSz="8841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4pPr>
      <a:lvl5pPr marL="740447" indent="-128554" algn="l" defTabSz="8841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5pPr>
      <a:lvl6pPr marL="740447" indent="-128554" algn="l" defTabSz="8841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0447" indent="-128554" algn="l" defTabSz="8841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0447" indent="-128554" algn="l" defTabSz="8841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0447" indent="-128554" algn="l" defTabSz="8841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2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82" algn="l" defTabSz="902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980" algn="l" defTabSz="902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470" algn="l" defTabSz="902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965" algn="l" defTabSz="902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457" algn="l" defTabSz="902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948" algn="l" defTabSz="902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444" algn="l" defTabSz="902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933" algn="l" defTabSz="9029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5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00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211" y="2840131"/>
            <a:ext cx="475558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89558" y="17820"/>
            <a:ext cx="7437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524" y="964005"/>
            <a:ext cx="95269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575211" y="2249871"/>
            <a:ext cx="4755582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872383" y="1015620"/>
            <a:ext cx="794939" cy="1013961"/>
            <a:chOff x="4936" y="176"/>
            <a:chExt cx="453" cy="626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8531946" y="1015637"/>
            <a:ext cx="1135374" cy="741845"/>
            <a:chOff x="4750" y="176"/>
            <a:chExt cx="647" cy="458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McKSticker" hidden="1"/>
          <p:cNvGrpSpPr/>
          <p:nvPr/>
        </p:nvGrpSpPr>
        <p:grpSpPr bwMode="auto">
          <a:xfrm>
            <a:off x="8651050" y="1015610"/>
            <a:ext cx="1065394" cy="212366"/>
            <a:chOff x="7776967" y="285750"/>
            <a:chExt cx="963808" cy="208137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7776967" y="285750"/>
              <a:ext cx="963808" cy="2081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7776967" y="285750"/>
              <a:ext cx="0" cy="20813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7776967" y="493887"/>
              <a:ext cx="96380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Slide Elements" hidden="1"/>
          <p:cNvGrpSpPr/>
          <p:nvPr/>
        </p:nvGrpSpPr>
        <p:grpSpPr bwMode="auto">
          <a:xfrm>
            <a:off x="189532" y="6331579"/>
            <a:ext cx="9526957" cy="391933"/>
            <a:chOff x="119062" y="6204738"/>
            <a:chExt cx="8618538" cy="384131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9063" y="6204738"/>
              <a:ext cx="8618537" cy="1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19062" y="6438044"/>
              <a:ext cx="8139113" cy="1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69934" indent="-469934" defTabSz="895414">
                <a:tabLst>
                  <a:tab pos="474697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86" name="LegendMoons" hidden="1"/>
          <p:cNvGrpSpPr/>
          <p:nvPr/>
        </p:nvGrpSpPr>
        <p:grpSpPr bwMode="auto">
          <a:xfrm>
            <a:off x="8798503" y="1015619"/>
            <a:ext cx="867987" cy="1333055"/>
            <a:chOff x="5428012" y="273840"/>
            <a:chExt cx="785221" cy="1306516"/>
          </a:xfrm>
        </p:grpSpPr>
        <p:sp>
          <p:nvSpPr>
            <p:cNvPr id="8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41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2" name="MoonLegend1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3" name="MoonLegend2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4" name="MoonLegend3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01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5" name="MoonLegend4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99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6" name="MoonLegend5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97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55" name="McK Moon" hidden="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7955173" y="1552619"/>
            <a:ext cx="280772" cy="259159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ltGray">
          <a:xfrm>
            <a:off x="-5223" y="815324"/>
            <a:ext cx="9911233" cy="78223"/>
            <a:chOff x="-4734" y="634642"/>
            <a:chExt cx="9144302" cy="76666"/>
          </a:xfrm>
        </p:grpSpPr>
        <p:cxnSp>
          <p:nvCxnSpPr>
            <p:cNvPr id="59" name="Straight Connector 58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9"/>
          <a:srcRect t="1" b="11509"/>
          <a:stretch/>
        </p:blipFill>
        <p:spPr>
          <a:xfrm>
            <a:off x="6077" y="97760"/>
            <a:ext cx="1903346" cy="673707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2386"/>
            <a:ext cx="826868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96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p:hf sldNum="0" hdr="0" dt="0"/>
  <p:txStyles>
    <p:titleStyle>
      <a:lvl1pPr algn="l" defTabSz="895414" rtl="0" eaLnBrk="1" fontAlgn="base" hangingPunct="1">
        <a:spcBef>
          <a:spcPct val="0"/>
        </a:spcBef>
        <a:spcAft>
          <a:spcPct val="0"/>
        </a:spcAft>
        <a:tabLst>
          <a:tab pos="269894" algn="l"/>
        </a:tabLst>
        <a:defRPr sz="1900" b="1" baseline="0">
          <a:solidFill>
            <a:schemeClr val="accent6">
              <a:lumMod val="75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33"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65"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97"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931" algn="l" defTabSz="8954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marL="193689" indent="-192102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2pPr>
      <a:lvl3pPr marL="457233" indent="-261957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3pPr>
      <a:lvl4pPr marL="614407" indent="-155586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4pPr>
      <a:lvl5pPr marL="749862" indent="-130184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5pPr>
      <a:lvl6pPr marL="749862" indent="-130184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62" indent="-130184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62" indent="-130184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62" indent="-130184" algn="l" defTabSz="8954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3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5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7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3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6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29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1" algn="l" defTabSz="9144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92018374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63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211" y="2840131"/>
            <a:ext cx="4755582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89524" y="446437"/>
            <a:ext cx="9526956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89530" y="17822"/>
            <a:ext cx="756617" cy="18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24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524" y="963995"/>
            <a:ext cx="9526956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575211" y="2228801"/>
            <a:ext cx="4755582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32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32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872399" y="1015609"/>
            <a:ext cx="803711" cy="1017202"/>
            <a:chOff x="4936" y="176"/>
            <a:chExt cx="458" cy="628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8531967" y="1015609"/>
            <a:ext cx="1144149" cy="745084"/>
            <a:chOff x="4750" y="176"/>
            <a:chExt cx="652" cy="460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McKSticker" hidden="1"/>
          <p:cNvGrpSpPr/>
          <p:nvPr/>
        </p:nvGrpSpPr>
        <p:grpSpPr bwMode="auto">
          <a:xfrm>
            <a:off x="8630349" y="1015620"/>
            <a:ext cx="1086147" cy="216059"/>
            <a:chOff x="7758195" y="285750"/>
            <a:chExt cx="982580" cy="211758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7758195" y="285750"/>
              <a:ext cx="982580" cy="21175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7758195" y="285750"/>
              <a:ext cx="0" cy="21175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7758195" y="497508"/>
              <a:ext cx="98258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Slide Elements" hidden="1"/>
          <p:cNvGrpSpPr/>
          <p:nvPr/>
        </p:nvGrpSpPr>
        <p:grpSpPr bwMode="auto">
          <a:xfrm>
            <a:off x="189527" y="6325272"/>
            <a:ext cx="9526957" cy="398199"/>
            <a:chOff x="119062" y="6198597"/>
            <a:chExt cx="8618538" cy="390272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19063" y="6198597"/>
              <a:ext cx="8618537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2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9062" y="6431903"/>
              <a:ext cx="8139113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79463" indent="-479463" defTabSz="913572">
                <a:tabLst>
                  <a:tab pos="484323" algn="l"/>
                </a:tabLst>
              </a:pPr>
              <a:r>
                <a:rPr lang="en-US" sz="102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86" name="LegendMoons" hidden="1"/>
          <p:cNvGrpSpPr/>
          <p:nvPr/>
        </p:nvGrpSpPr>
        <p:grpSpPr bwMode="auto">
          <a:xfrm>
            <a:off x="8798508" y="1015608"/>
            <a:ext cx="878258" cy="1333054"/>
            <a:chOff x="5428012" y="273840"/>
            <a:chExt cx="794513" cy="1306516"/>
          </a:xfrm>
        </p:grpSpPr>
        <p:sp>
          <p:nvSpPr>
            <p:cNvPr id="8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473838" cy="18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473838" cy="18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473838" cy="18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473838" cy="18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473838" cy="18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2" name="MoonLegend1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3" name="MoonLegend2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4" name="MoonLegend3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0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5" name="MoonLegend4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99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6" name="MoonLegend5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97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0" name="Slide Number"/>
          <p:cNvSpPr txBox="1">
            <a:spLocks/>
          </p:cNvSpPr>
          <p:nvPr/>
        </p:nvSpPr>
        <p:spPr bwMode="auto">
          <a:xfrm>
            <a:off x="9562592" y="6566495"/>
            <a:ext cx="153888" cy="156966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1020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02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5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955173" y="1552565"/>
            <a:ext cx="280772" cy="259159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ltGray">
          <a:xfrm>
            <a:off x="-5233" y="815272"/>
            <a:ext cx="9911233" cy="78223"/>
            <a:chOff x="-4734" y="634642"/>
            <a:chExt cx="9144302" cy="76666"/>
          </a:xfrm>
        </p:grpSpPr>
        <p:cxnSp>
          <p:nvCxnSpPr>
            <p:cNvPr id="59" name="Straight Connector 58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5" y="920238"/>
            <a:ext cx="9905930" cy="885569"/>
            <a:chOff x="0" y="908561"/>
            <a:chExt cx="9144000" cy="850662"/>
          </a:xfrm>
        </p:grpSpPr>
        <p:sp>
          <p:nvSpPr>
            <p:cNvPr id="65" name="Rectangle 64"/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1" y="908561"/>
              <a:ext cx="9143999" cy="85066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6995"/>
              <a:endParaRPr lang="en-US" sz="1428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Connector 65"/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>
              <a:off x="0" y="908561"/>
              <a:ext cx="9143999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239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hf sldNum="0" hdr="0" dt="0"/>
  <p:txStyles>
    <p:titleStyle>
      <a:lvl1pPr algn="l" defTabSz="913572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sz="1939" b="1" baseline="0">
          <a:solidFill>
            <a:schemeClr val="accent4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505"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3009"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513"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6019"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marL="197617" indent="-195998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2pPr>
      <a:lvl3pPr marL="466505" indent="-267269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3pPr>
      <a:lvl4pPr marL="626866" indent="-158741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4pPr>
      <a:lvl5pPr marL="765068" indent="-132824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5pPr>
      <a:lvl6pPr marL="765068" indent="-132824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68" indent="-132824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68" indent="-132824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68" indent="-132824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5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9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75005083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33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211" y="2840131"/>
            <a:ext cx="4755582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89524" y="446437"/>
            <a:ext cx="9526956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89530" y="17822"/>
            <a:ext cx="756617" cy="18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24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524" y="963995"/>
            <a:ext cx="9526956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575211" y="2228801"/>
            <a:ext cx="4755582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32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32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872399" y="1015609"/>
            <a:ext cx="803711" cy="1017202"/>
            <a:chOff x="4936" y="176"/>
            <a:chExt cx="458" cy="628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8531967" y="1015609"/>
            <a:ext cx="1144149" cy="745084"/>
            <a:chOff x="4750" y="176"/>
            <a:chExt cx="652" cy="460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McKSticker" hidden="1"/>
          <p:cNvGrpSpPr/>
          <p:nvPr/>
        </p:nvGrpSpPr>
        <p:grpSpPr bwMode="auto">
          <a:xfrm>
            <a:off x="8630349" y="1015620"/>
            <a:ext cx="1086147" cy="216059"/>
            <a:chOff x="7758195" y="285750"/>
            <a:chExt cx="982580" cy="211758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7758195" y="285750"/>
              <a:ext cx="982580" cy="21175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7758195" y="285750"/>
              <a:ext cx="0" cy="21175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7758195" y="497508"/>
              <a:ext cx="98258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Slide Elements" hidden="1"/>
          <p:cNvGrpSpPr/>
          <p:nvPr/>
        </p:nvGrpSpPr>
        <p:grpSpPr bwMode="auto">
          <a:xfrm>
            <a:off x="189527" y="6325272"/>
            <a:ext cx="9526957" cy="398199"/>
            <a:chOff x="119062" y="6198597"/>
            <a:chExt cx="8618538" cy="390272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19063" y="6198597"/>
              <a:ext cx="8618537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2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9062" y="6431903"/>
              <a:ext cx="8139113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79463" indent="-479463" defTabSz="913572">
                <a:tabLst>
                  <a:tab pos="484323" algn="l"/>
                </a:tabLst>
              </a:pPr>
              <a:r>
                <a:rPr lang="en-US" sz="102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86" name="LegendMoons" hidden="1"/>
          <p:cNvGrpSpPr/>
          <p:nvPr/>
        </p:nvGrpSpPr>
        <p:grpSpPr bwMode="auto">
          <a:xfrm>
            <a:off x="8798508" y="1015608"/>
            <a:ext cx="878258" cy="1333054"/>
            <a:chOff x="5428012" y="273840"/>
            <a:chExt cx="794513" cy="1306516"/>
          </a:xfrm>
        </p:grpSpPr>
        <p:sp>
          <p:nvSpPr>
            <p:cNvPr id="8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473838" cy="18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473838" cy="18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473838" cy="18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473838" cy="18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473838" cy="18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72">
                <a:buClr>
                  <a:srgbClr val="0073C6"/>
                </a:buClr>
              </a:pPr>
              <a:r>
                <a:rPr lang="en-US" sz="1224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2" name="MoonLegend1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3" name="MoonLegend2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4" name="MoonLegend3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0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5" name="MoonLegend4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99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6" name="MoonLegend5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97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0" name="Slide Number"/>
          <p:cNvSpPr txBox="1">
            <a:spLocks/>
          </p:cNvSpPr>
          <p:nvPr/>
        </p:nvSpPr>
        <p:spPr bwMode="auto">
          <a:xfrm>
            <a:off x="9562592" y="6566495"/>
            <a:ext cx="153888" cy="156966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1020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02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5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955173" y="1552565"/>
            <a:ext cx="280772" cy="259159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ltGray">
          <a:xfrm>
            <a:off x="-5233" y="815272"/>
            <a:ext cx="9911233" cy="78223"/>
            <a:chOff x="-4734" y="634642"/>
            <a:chExt cx="9144302" cy="76666"/>
          </a:xfrm>
        </p:grpSpPr>
        <p:cxnSp>
          <p:nvCxnSpPr>
            <p:cNvPr id="59" name="Straight Connector 58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5" y="920238"/>
            <a:ext cx="9905930" cy="885569"/>
            <a:chOff x="0" y="908561"/>
            <a:chExt cx="9144000" cy="850662"/>
          </a:xfrm>
        </p:grpSpPr>
        <p:sp>
          <p:nvSpPr>
            <p:cNvPr id="65" name="Rectangle 64"/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1" y="908561"/>
              <a:ext cx="9143999" cy="85066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6995"/>
              <a:endParaRPr lang="en-US" sz="1428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Connector 65"/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>
              <a:off x="0" y="908561"/>
              <a:ext cx="9143999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675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hf sldNum="0" hdr="0" dt="0"/>
  <p:txStyles>
    <p:titleStyle>
      <a:lvl1pPr algn="l" defTabSz="913572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sz="1939" b="1" baseline="0">
          <a:solidFill>
            <a:schemeClr val="accent4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505"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3009"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513"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6019" algn="l" defTabSz="913572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marL="197617" indent="-195998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2pPr>
      <a:lvl3pPr marL="466505" indent="-267269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3pPr>
      <a:lvl4pPr marL="626866" indent="-158741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4pPr>
      <a:lvl5pPr marL="765068" indent="-132824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5pPr>
      <a:lvl6pPr marL="765068" indent="-132824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68" indent="-132824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68" indent="-132824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68" indent="-132824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5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9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75828528"/>
              </p:ext>
            </p:extLst>
          </p:nvPr>
        </p:nvGraphicFramePr>
        <p:xfrm>
          <a:off x="15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81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211" y="2840131"/>
            <a:ext cx="4755582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89601" y="17820"/>
            <a:ext cx="7437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524" y="963995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575211" y="2238520"/>
            <a:ext cx="4755582" cy="521558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872258" y="1015610"/>
            <a:ext cx="794938" cy="1013962"/>
            <a:chOff x="4936" y="176"/>
            <a:chExt cx="453" cy="626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8531884" y="1015705"/>
            <a:ext cx="1135374" cy="741845"/>
            <a:chOff x="4750" y="176"/>
            <a:chExt cx="647" cy="458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McKSticker" hidden="1"/>
          <p:cNvGrpSpPr/>
          <p:nvPr/>
        </p:nvGrpSpPr>
        <p:grpSpPr bwMode="auto">
          <a:xfrm>
            <a:off x="8651127" y="1015609"/>
            <a:ext cx="1065393" cy="212366"/>
            <a:chOff x="7776967" y="285750"/>
            <a:chExt cx="963808" cy="208138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7776967" y="285750"/>
              <a:ext cx="963808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7776967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7776967" y="493888"/>
              <a:ext cx="96380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Slide Elements" hidden="1"/>
          <p:cNvGrpSpPr/>
          <p:nvPr/>
        </p:nvGrpSpPr>
        <p:grpSpPr bwMode="auto">
          <a:xfrm>
            <a:off x="189530" y="6328538"/>
            <a:ext cx="9526957" cy="395059"/>
            <a:chOff x="119062" y="6201675"/>
            <a:chExt cx="8618538" cy="387194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9063" y="6201675"/>
              <a:ext cx="8618537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9062" y="6434981"/>
              <a:ext cx="81391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69924" indent="-469924" defTabSz="895395">
                <a:tabLst>
                  <a:tab pos="474687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86" name="LegendMoons" hidden="1"/>
          <p:cNvGrpSpPr/>
          <p:nvPr/>
        </p:nvGrpSpPr>
        <p:grpSpPr bwMode="auto">
          <a:xfrm>
            <a:off x="8798402" y="1015608"/>
            <a:ext cx="867987" cy="1333054"/>
            <a:chOff x="5428012" y="273840"/>
            <a:chExt cx="785221" cy="1306516"/>
          </a:xfrm>
        </p:grpSpPr>
        <p:sp>
          <p:nvSpPr>
            <p:cNvPr id="8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2" name="MoonLegend1"/>
            <p:cNvGrpSpPr>
              <a:grpSpLocks noChangeAspect="1"/>
            </p:cNvGrpSpPr>
            <p:nvPr userDrawn="1">
              <p:custDataLst>
                <p:tags r:id="rId9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3" name="MoonLegend2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4" name="MoonLegend3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0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5" name="MoonLegend4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9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6" name="MoonLegend5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97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0" name="Slide Number"/>
          <p:cNvSpPr txBox="1">
            <a:spLocks/>
          </p:cNvSpPr>
          <p:nvPr/>
        </p:nvSpPr>
        <p:spPr bwMode="auto">
          <a:xfrm>
            <a:off x="9565695" y="6569573"/>
            <a:ext cx="150782" cy="15388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5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955173" y="1552691"/>
            <a:ext cx="280772" cy="259159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ltGray">
          <a:xfrm>
            <a:off x="-5230" y="815398"/>
            <a:ext cx="9911233" cy="78223"/>
            <a:chOff x="-4734" y="634642"/>
            <a:chExt cx="9144302" cy="76666"/>
          </a:xfrm>
        </p:grpSpPr>
        <p:cxnSp>
          <p:nvCxnSpPr>
            <p:cNvPr id="59" name="Straight Connector 58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8"/>
          <a:srcRect t="1" b="11509"/>
          <a:stretch/>
        </p:blipFill>
        <p:spPr>
          <a:xfrm>
            <a:off x="6077" y="97755"/>
            <a:ext cx="1903346" cy="673707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46524"/>
            <a:ext cx="8268680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7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hf sldNum="0" hdr="0" dt="0"/>
  <p:txStyles>
    <p:titleStyle>
      <a:lvl1pPr algn="l" defTabSz="895395" rtl="0" eaLnBrk="1" fontAlgn="base" hangingPunct="1">
        <a:spcBef>
          <a:spcPct val="0"/>
        </a:spcBef>
        <a:spcAft>
          <a:spcPct val="0"/>
        </a:spcAft>
        <a:tabLst>
          <a:tab pos="269888" algn="l"/>
        </a:tabLst>
        <a:defRPr sz="1900" b="1" baseline="0">
          <a:solidFill>
            <a:schemeClr val="accent6">
              <a:lumMod val="75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23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46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68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92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marL="193685" indent="-192098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2pPr>
      <a:lvl3pPr marL="457223" indent="-26195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3pPr>
      <a:lvl4pPr marL="614394" indent="-155583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4pPr>
      <a:lvl5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5pPr>
      <a:lvl6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72909417"/>
              </p:ext>
            </p:extLst>
          </p:nvPr>
        </p:nvGraphicFramePr>
        <p:xfrm>
          <a:off x="15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31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211" y="2840131"/>
            <a:ext cx="4755582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89601" y="17820"/>
            <a:ext cx="7437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524" y="963995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575211" y="2238520"/>
            <a:ext cx="4755582" cy="521558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872258" y="1015610"/>
            <a:ext cx="794938" cy="1013962"/>
            <a:chOff x="4936" y="176"/>
            <a:chExt cx="453" cy="626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8531884" y="1015705"/>
            <a:ext cx="1135374" cy="741845"/>
            <a:chOff x="4750" y="176"/>
            <a:chExt cx="647" cy="458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McKSticker" hidden="1"/>
          <p:cNvGrpSpPr/>
          <p:nvPr/>
        </p:nvGrpSpPr>
        <p:grpSpPr bwMode="auto">
          <a:xfrm>
            <a:off x="8651127" y="1015609"/>
            <a:ext cx="1065393" cy="212366"/>
            <a:chOff x="7776967" y="285750"/>
            <a:chExt cx="963808" cy="208138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7776967" y="285750"/>
              <a:ext cx="963808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7776967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7776967" y="493888"/>
              <a:ext cx="96380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Slide Elements" hidden="1"/>
          <p:cNvGrpSpPr/>
          <p:nvPr/>
        </p:nvGrpSpPr>
        <p:grpSpPr bwMode="auto">
          <a:xfrm>
            <a:off x="189530" y="6328538"/>
            <a:ext cx="9526957" cy="395059"/>
            <a:chOff x="119062" y="6201675"/>
            <a:chExt cx="8618538" cy="387194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9063" y="6201675"/>
              <a:ext cx="8618537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9062" y="6434981"/>
              <a:ext cx="81391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69924" indent="-469924" defTabSz="895395">
                <a:tabLst>
                  <a:tab pos="474687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86" name="LegendMoons" hidden="1"/>
          <p:cNvGrpSpPr/>
          <p:nvPr/>
        </p:nvGrpSpPr>
        <p:grpSpPr bwMode="auto">
          <a:xfrm>
            <a:off x="8798402" y="1015608"/>
            <a:ext cx="867987" cy="1333054"/>
            <a:chOff x="5428012" y="273840"/>
            <a:chExt cx="785221" cy="1306516"/>
          </a:xfrm>
        </p:grpSpPr>
        <p:sp>
          <p:nvSpPr>
            <p:cNvPr id="8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2" name="MoonLegend1"/>
            <p:cNvGrpSpPr>
              <a:grpSpLocks noChangeAspect="1"/>
            </p:cNvGrpSpPr>
            <p:nvPr userDrawn="1">
              <p:custDataLst>
                <p:tags r:id="rId9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3" name="MoonLegend2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4" name="MoonLegend3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0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5" name="MoonLegend4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9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6" name="MoonLegend5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97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0" name="Slide Number"/>
          <p:cNvSpPr txBox="1">
            <a:spLocks/>
          </p:cNvSpPr>
          <p:nvPr/>
        </p:nvSpPr>
        <p:spPr bwMode="auto">
          <a:xfrm>
            <a:off x="9565695" y="6569573"/>
            <a:ext cx="150782" cy="15388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5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955173" y="1552691"/>
            <a:ext cx="280772" cy="259159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ltGray">
          <a:xfrm>
            <a:off x="-5230" y="815398"/>
            <a:ext cx="9911233" cy="78223"/>
            <a:chOff x="-4734" y="634642"/>
            <a:chExt cx="9144302" cy="76666"/>
          </a:xfrm>
        </p:grpSpPr>
        <p:cxnSp>
          <p:nvCxnSpPr>
            <p:cNvPr id="59" name="Straight Connector 58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8"/>
          <a:srcRect t="1" b="11509"/>
          <a:stretch/>
        </p:blipFill>
        <p:spPr>
          <a:xfrm>
            <a:off x="6077" y="97755"/>
            <a:ext cx="1903346" cy="673707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46524"/>
            <a:ext cx="8268680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892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hf sldNum="0" hdr="0" dt="0"/>
  <p:txStyles>
    <p:titleStyle>
      <a:lvl1pPr algn="l" defTabSz="895395" rtl="0" eaLnBrk="1" fontAlgn="base" hangingPunct="1">
        <a:spcBef>
          <a:spcPct val="0"/>
        </a:spcBef>
        <a:spcAft>
          <a:spcPct val="0"/>
        </a:spcAft>
        <a:tabLst>
          <a:tab pos="269888" algn="l"/>
        </a:tabLst>
        <a:defRPr sz="1900" b="1" baseline="0">
          <a:solidFill>
            <a:schemeClr val="accent6">
              <a:lumMod val="75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23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46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68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92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marL="193685" indent="-192098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2pPr>
      <a:lvl3pPr marL="457223" indent="-26195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3pPr>
      <a:lvl4pPr marL="614394" indent="-155583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4pPr>
      <a:lvl5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5pPr>
      <a:lvl6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23719705"/>
              </p:ext>
            </p:extLst>
          </p:nvPr>
        </p:nvGraphicFramePr>
        <p:xfrm>
          <a:off x="15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311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211" y="2840131"/>
            <a:ext cx="4755582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89601" y="17820"/>
            <a:ext cx="7437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524" y="963995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575211" y="2238520"/>
            <a:ext cx="4755582" cy="521558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872258" y="1015610"/>
            <a:ext cx="794938" cy="1013962"/>
            <a:chOff x="4936" y="176"/>
            <a:chExt cx="453" cy="626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8531884" y="1015705"/>
            <a:ext cx="1135374" cy="741845"/>
            <a:chOff x="4750" y="176"/>
            <a:chExt cx="647" cy="458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McKSticker" hidden="1"/>
          <p:cNvGrpSpPr/>
          <p:nvPr/>
        </p:nvGrpSpPr>
        <p:grpSpPr bwMode="auto">
          <a:xfrm>
            <a:off x="8651127" y="1015609"/>
            <a:ext cx="1065393" cy="212366"/>
            <a:chOff x="7776967" y="285750"/>
            <a:chExt cx="963808" cy="208138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7776967" y="285750"/>
              <a:ext cx="963808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7776967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7776967" y="493888"/>
              <a:ext cx="96380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Slide Elements" hidden="1"/>
          <p:cNvGrpSpPr/>
          <p:nvPr/>
        </p:nvGrpSpPr>
        <p:grpSpPr bwMode="auto">
          <a:xfrm>
            <a:off x="189530" y="6328538"/>
            <a:ext cx="9526957" cy="395059"/>
            <a:chOff x="119062" y="6201675"/>
            <a:chExt cx="8618538" cy="387194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9063" y="6201675"/>
              <a:ext cx="8618537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9062" y="6434981"/>
              <a:ext cx="81391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69924" indent="-469924" defTabSz="895395">
                <a:tabLst>
                  <a:tab pos="474687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86" name="LegendMoons" hidden="1"/>
          <p:cNvGrpSpPr/>
          <p:nvPr/>
        </p:nvGrpSpPr>
        <p:grpSpPr bwMode="auto">
          <a:xfrm>
            <a:off x="8798402" y="1015608"/>
            <a:ext cx="867987" cy="1333054"/>
            <a:chOff x="5428012" y="273840"/>
            <a:chExt cx="785221" cy="1306516"/>
          </a:xfrm>
        </p:grpSpPr>
        <p:sp>
          <p:nvSpPr>
            <p:cNvPr id="8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2" name="MoonLegend1"/>
            <p:cNvGrpSpPr>
              <a:grpSpLocks noChangeAspect="1"/>
            </p:cNvGrpSpPr>
            <p:nvPr userDrawn="1">
              <p:custDataLst>
                <p:tags r:id="rId9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3" name="MoonLegend2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4" name="MoonLegend3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0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5" name="MoonLegend4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9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6" name="MoonLegend5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97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0" name="Slide Number"/>
          <p:cNvSpPr txBox="1">
            <a:spLocks/>
          </p:cNvSpPr>
          <p:nvPr/>
        </p:nvSpPr>
        <p:spPr bwMode="auto">
          <a:xfrm>
            <a:off x="9565695" y="6569573"/>
            <a:ext cx="150782" cy="15388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5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955173" y="1552691"/>
            <a:ext cx="280772" cy="259159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ltGray">
          <a:xfrm>
            <a:off x="-5230" y="815398"/>
            <a:ext cx="9911233" cy="78223"/>
            <a:chOff x="-4734" y="634642"/>
            <a:chExt cx="9144302" cy="76666"/>
          </a:xfrm>
        </p:grpSpPr>
        <p:cxnSp>
          <p:nvCxnSpPr>
            <p:cNvPr id="59" name="Straight Connector 58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8"/>
          <a:srcRect t="1" b="11509"/>
          <a:stretch/>
        </p:blipFill>
        <p:spPr>
          <a:xfrm>
            <a:off x="6077" y="97755"/>
            <a:ext cx="1903346" cy="673707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46524"/>
            <a:ext cx="8268680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37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hf sldNum="0" hdr="0" dt="0"/>
  <p:txStyles>
    <p:titleStyle>
      <a:lvl1pPr algn="l" defTabSz="895395" rtl="0" eaLnBrk="1" fontAlgn="base" hangingPunct="1">
        <a:spcBef>
          <a:spcPct val="0"/>
        </a:spcBef>
        <a:spcAft>
          <a:spcPct val="0"/>
        </a:spcAft>
        <a:tabLst>
          <a:tab pos="269888" algn="l"/>
        </a:tabLst>
        <a:defRPr sz="1900" b="1" baseline="0">
          <a:solidFill>
            <a:schemeClr val="accent6">
              <a:lumMod val="75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23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46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68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92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marL="193685" indent="-192098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2pPr>
      <a:lvl3pPr marL="457223" indent="-26195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3pPr>
      <a:lvl4pPr marL="614394" indent="-155583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4pPr>
      <a:lvl5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5pPr>
      <a:lvl6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4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9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4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211" y="2840131"/>
            <a:ext cx="4755582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89524" y="446455"/>
            <a:ext cx="9526956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90131" y="17820"/>
            <a:ext cx="7437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524" y="963995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575211" y="2238520"/>
            <a:ext cx="4755582" cy="521558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870763" y="1015610"/>
            <a:ext cx="794938" cy="1013962"/>
            <a:chOff x="4936" y="176"/>
            <a:chExt cx="453" cy="626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8531220" y="1015636"/>
            <a:ext cx="1135374" cy="741845"/>
            <a:chOff x="4750" y="176"/>
            <a:chExt cx="647" cy="458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McKSticker" hidden="1"/>
          <p:cNvGrpSpPr/>
          <p:nvPr/>
        </p:nvGrpSpPr>
        <p:grpSpPr bwMode="auto">
          <a:xfrm>
            <a:off x="8652210" y="1015609"/>
            <a:ext cx="1065393" cy="212366"/>
            <a:chOff x="7776967" y="285750"/>
            <a:chExt cx="963808" cy="208138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7776967" y="285750"/>
              <a:ext cx="963808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7776967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7776967" y="493888"/>
              <a:ext cx="96380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Slide Elements" hidden="1"/>
          <p:cNvGrpSpPr/>
          <p:nvPr/>
        </p:nvGrpSpPr>
        <p:grpSpPr bwMode="auto">
          <a:xfrm>
            <a:off x="189530" y="6329458"/>
            <a:ext cx="9526957" cy="395059"/>
            <a:chOff x="119062" y="6201675"/>
            <a:chExt cx="8618538" cy="387194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19063" y="6201675"/>
              <a:ext cx="8618537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9062" y="6434981"/>
              <a:ext cx="81391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69924" indent="-469924" defTabSz="895395">
                <a:tabLst>
                  <a:tab pos="474687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86" name="LegendMoons" hidden="1"/>
          <p:cNvGrpSpPr/>
          <p:nvPr/>
        </p:nvGrpSpPr>
        <p:grpSpPr bwMode="auto">
          <a:xfrm>
            <a:off x="8797206" y="1015608"/>
            <a:ext cx="867987" cy="1333054"/>
            <a:chOff x="5428012" y="273840"/>
            <a:chExt cx="785221" cy="1306516"/>
          </a:xfrm>
        </p:grpSpPr>
        <p:sp>
          <p:nvSpPr>
            <p:cNvPr id="8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95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2" name="MoonLegend1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3" name="MoonLegend2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4" name="MoonLegend3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0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5" name="MoonLegend4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99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6" name="MoonLegend5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97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0" name="Slide Number"/>
          <p:cNvSpPr txBox="1">
            <a:spLocks/>
          </p:cNvSpPr>
          <p:nvPr/>
        </p:nvSpPr>
        <p:spPr bwMode="auto">
          <a:xfrm>
            <a:off x="9565695" y="6569573"/>
            <a:ext cx="150782" cy="15388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1000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5" name="McK Mo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7955173" y="1553611"/>
            <a:ext cx="280772" cy="259159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ltGray">
          <a:xfrm>
            <a:off x="-5230" y="816318"/>
            <a:ext cx="9911233" cy="78223"/>
            <a:chOff x="-4734" y="634642"/>
            <a:chExt cx="9144302" cy="76666"/>
          </a:xfrm>
        </p:grpSpPr>
        <p:cxnSp>
          <p:nvCxnSpPr>
            <p:cNvPr id="59" name="Straight Connector 58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851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</p:sldLayoutIdLst>
  <p:hf sldNum="0" hdr="0" dt="0"/>
  <p:txStyles>
    <p:titleStyle>
      <a:lvl1pPr algn="l" defTabSz="895395" rtl="0" eaLnBrk="1" fontAlgn="base" hangingPunct="1">
        <a:spcBef>
          <a:spcPct val="0"/>
        </a:spcBef>
        <a:spcAft>
          <a:spcPct val="0"/>
        </a:spcAft>
        <a:tabLst>
          <a:tab pos="269888" algn="l"/>
        </a:tabLst>
        <a:defRPr sz="1900" b="1" baseline="0">
          <a:solidFill>
            <a:schemeClr val="accent4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23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46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68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92" algn="l" defTabSz="8953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marL="193685" indent="-192098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2pPr>
      <a:lvl3pPr marL="457223" indent="-26195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3pPr>
      <a:lvl4pPr marL="614394" indent="-155583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4pPr>
      <a:lvl5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5pPr>
      <a:lvl6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46" indent="-130181" algn="l" defTabSz="8953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5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687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211" y="2840131"/>
            <a:ext cx="4755582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90941" y="17836"/>
            <a:ext cx="7437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8987"/>
            <a:r>
              <a:rPr lang="en-US" sz="12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588" y="963995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575211" y="2238542"/>
            <a:ext cx="4755582" cy="521558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8987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 defTabSz="908987"/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868551" y="1015622"/>
            <a:ext cx="794939" cy="1013963"/>
            <a:chOff x="4936" y="176"/>
            <a:chExt cx="453" cy="626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987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987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987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987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8530204" y="1015660"/>
            <a:ext cx="1135374" cy="741846"/>
            <a:chOff x="4750" y="176"/>
            <a:chExt cx="647" cy="458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08987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08987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08987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McKSticker" hidden="1"/>
          <p:cNvGrpSpPr/>
          <p:nvPr/>
        </p:nvGrpSpPr>
        <p:grpSpPr bwMode="auto">
          <a:xfrm>
            <a:off x="8653843" y="1015609"/>
            <a:ext cx="1065393" cy="212366"/>
            <a:chOff x="7776967" y="285750"/>
            <a:chExt cx="963808" cy="208138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7776967" y="285750"/>
              <a:ext cx="963808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7776967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7776967" y="493888"/>
              <a:ext cx="96380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Slide Elements" hidden="1"/>
          <p:cNvGrpSpPr/>
          <p:nvPr/>
        </p:nvGrpSpPr>
        <p:grpSpPr bwMode="auto">
          <a:xfrm>
            <a:off x="189530" y="6330866"/>
            <a:ext cx="9526957" cy="395059"/>
            <a:chOff x="119062" y="6201675"/>
            <a:chExt cx="8618538" cy="387194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9063" y="6201675"/>
              <a:ext cx="8618537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9062" y="6434981"/>
              <a:ext cx="81391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67126" indent="-467126" defTabSz="890094">
                <a:tabLst>
                  <a:tab pos="471875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86" name="LegendMoons" hidden="1"/>
          <p:cNvGrpSpPr/>
          <p:nvPr/>
        </p:nvGrpSpPr>
        <p:grpSpPr bwMode="auto">
          <a:xfrm>
            <a:off x="8796115" y="1015608"/>
            <a:ext cx="867988" cy="1333054"/>
            <a:chOff x="5428012" y="273840"/>
            <a:chExt cx="785221" cy="1306516"/>
          </a:xfrm>
        </p:grpSpPr>
        <p:sp>
          <p:nvSpPr>
            <p:cNvPr id="8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464546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0094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2" name="MoonLegend1"/>
            <p:cNvGrpSpPr>
              <a:grpSpLocks noChangeAspect="1"/>
            </p:cNvGrpSpPr>
            <p:nvPr userDrawn="1">
              <p:custDataLst>
                <p:tags r:id="rId9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987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987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3" name="MoonLegend2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987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987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4" name="MoonLegend3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0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987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987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5" name="MoonLegend4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9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987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987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6" name="MoonLegend5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97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987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987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0" name="Slide Number"/>
          <p:cNvSpPr txBox="1">
            <a:spLocks/>
          </p:cNvSpPr>
          <p:nvPr/>
        </p:nvSpPr>
        <p:spPr bwMode="auto">
          <a:xfrm>
            <a:off x="9565695" y="6569573"/>
            <a:ext cx="150782" cy="15388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defTabSz="908987"/>
            <a:fld id="{42C328C1-A84F-4A39-A664-DBA00541A8C6}" type="slidenum">
              <a:rPr lang="en-US" sz="1000" smtClean="0">
                <a:solidFill>
                  <a:srgbClr val="000000"/>
                </a:solidFill>
                <a:latin typeface="Calibri" panose="020F0502020204030204" pitchFamily="34" charset="0"/>
              </a:rPr>
              <a:pPr algn="r" defTabSz="908987"/>
              <a:t>‹#›</a:t>
            </a:fld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5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955173" y="1555040"/>
            <a:ext cx="280772" cy="259159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987"/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987"/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ltGray">
          <a:xfrm>
            <a:off x="-5230" y="817726"/>
            <a:ext cx="9911233" cy="78223"/>
            <a:chOff x="-4734" y="634642"/>
            <a:chExt cx="9144302" cy="76666"/>
          </a:xfrm>
        </p:grpSpPr>
        <p:cxnSp>
          <p:nvCxnSpPr>
            <p:cNvPr id="59" name="Straight Connector 58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8"/>
          <a:srcRect t="1" b="11509"/>
          <a:stretch/>
        </p:blipFill>
        <p:spPr>
          <a:xfrm>
            <a:off x="6142" y="97813"/>
            <a:ext cx="1903346" cy="673707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7817" y="446482"/>
            <a:ext cx="8268680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62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hf sldNum="0" hdr="0" dt="0"/>
  <p:txStyles>
    <p:titleStyle>
      <a:lvl1pPr algn="l" defTabSz="890094" rtl="0" eaLnBrk="1" fontAlgn="base" hangingPunct="1">
        <a:spcBef>
          <a:spcPct val="0"/>
        </a:spcBef>
        <a:spcAft>
          <a:spcPct val="0"/>
        </a:spcAft>
        <a:tabLst>
          <a:tab pos="268290" algn="l"/>
        </a:tabLst>
        <a:defRPr sz="1900" b="1" baseline="0">
          <a:solidFill>
            <a:schemeClr val="accent6">
              <a:lumMod val="75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009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009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009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009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4507" algn="l" defTabSz="89009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09032" algn="l" defTabSz="89009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3547" algn="l" defTabSz="89009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18067" algn="l" defTabSz="89009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009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marL="192540" indent="-190962" algn="l" defTabSz="89009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2pPr>
      <a:lvl3pPr marL="454507" indent="-260404" algn="l" defTabSz="89009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3pPr>
      <a:lvl4pPr marL="610759" indent="-154659" algn="l" defTabSz="89009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4pPr>
      <a:lvl5pPr marL="745409" indent="-129412" algn="l" defTabSz="89009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5pPr>
      <a:lvl6pPr marL="745409" indent="-129412" algn="l" defTabSz="89009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5409" indent="-129412" algn="l" defTabSz="89009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5409" indent="-129412" algn="l" defTabSz="89009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5409" indent="-129412" algn="l" defTabSz="89009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507" algn="l" defTabSz="909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032" algn="l" defTabSz="909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547" algn="l" defTabSz="909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067" algn="l" defTabSz="909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585" algn="l" defTabSz="909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098" algn="l" defTabSz="909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619" algn="l" defTabSz="909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135" algn="l" defTabSz="909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5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59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211" y="2840131"/>
            <a:ext cx="4755582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90378" y="17836"/>
            <a:ext cx="74379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08409"/>
            <a:r>
              <a:rPr lang="en-US" sz="12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89592" y="963995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575211" y="2238542"/>
            <a:ext cx="4755582" cy="521558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08409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 defTabSz="908409"/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870202" y="1015627"/>
            <a:ext cx="794940" cy="1013963"/>
            <a:chOff x="4936" y="176"/>
            <a:chExt cx="453" cy="626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409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409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409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409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8531000" y="1015712"/>
            <a:ext cx="1135374" cy="741846"/>
            <a:chOff x="4750" y="176"/>
            <a:chExt cx="647" cy="458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08409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08409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08409"/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McKSticker" hidden="1"/>
          <p:cNvGrpSpPr/>
          <p:nvPr/>
        </p:nvGrpSpPr>
        <p:grpSpPr bwMode="auto">
          <a:xfrm>
            <a:off x="8652607" y="1015609"/>
            <a:ext cx="1065393" cy="212366"/>
            <a:chOff x="7776967" y="285750"/>
            <a:chExt cx="963808" cy="208138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7776967" y="285750"/>
              <a:ext cx="963808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7776967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7776967" y="493888"/>
              <a:ext cx="96380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Slide Elements" hidden="1"/>
          <p:cNvGrpSpPr/>
          <p:nvPr/>
        </p:nvGrpSpPr>
        <p:grpSpPr bwMode="auto">
          <a:xfrm>
            <a:off x="189530" y="6329858"/>
            <a:ext cx="9526957" cy="395059"/>
            <a:chOff x="119062" y="6201675"/>
            <a:chExt cx="8618538" cy="387194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9063" y="6201675"/>
              <a:ext cx="8618537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9062" y="6434981"/>
              <a:ext cx="81391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66826" indent="-466826" defTabSz="889530">
                <a:tabLst>
                  <a:tab pos="471576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86" name="LegendMoons" hidden="1"/>
          <p:cNvGrpSpPr/>
          <p:nvPr/>
        </p:nvGrpSpPr>
        <p:grpSpPr bwMode="auto">
          <a:xfrm>
            <a:off x="8797306" y="1015608"/>
            <a:ext cx="867988" cy="1333054"/>
            <a:chOff x="5428012" y="273840"/>
            <a:chExt cx="785220" cy="1306516"/>
          </a:xfrm>
        </p:grpSpPr>
        <p:sp>
          <p:nvSpPr>
            <p:cNvPr id="8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46454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46454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46454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46454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464545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89530">
                <a:buClr>
                  <a:srgbClr val="0073C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2" name="MoonLegend1"/>
            <p:cNvGrpSpPr>
              <a:grpSpLocks noChangeAspect="1"/>
            </p:cNvGrpSpPr>
            <p:nvPr userDrawn="1">
              <p:custDataLst>
                <p:tags r:id="rId9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409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409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3" name="MoonLegend2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409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409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4" name="MoonLegend3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0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409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409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5" name="MoonLegend4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9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409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409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6" name="MoonLegend5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97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409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08409"/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60" name="Slide Number"/>
          <p:cNvSpPr txBox="1">
            <a:spLocks/>
          </p:cNvSpPr>
          <p:nvPr/>
        </p:nvSpPr>
        <p:spPr bwMode="auto">
          <a:xfrm>
            <a:off x="9565695" y="6569573"/>
            <a:ext cx="150782" cy="15388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defTabSz="908409"/>
            <a:fld id="{42C328C1-A84F-4A39-A664-DBA00541A8C6}" type="slidenum">
              <a:rPr lang="en-US" sz="1000" smtClean="0">
                <a:solidFill>
                  <a:srgbClr val="000000"/>
                </a:solidFill>
                <a:latin typeface="Calibri" panose="020F0502020204030204" pitchFamily="34" charset="0"/>
              </a:rPr>
              <a:pPr algn="r" defTabSz="908409"/>
              <a:t>‹#›</a:t>
            </a:fld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5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955173" y="1554015"/>
            <a:ext cx="280772" cy="259159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409"/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08409"/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ltGray">
          <a:xfrm>
            <a:off x="-5230" y="816718"/>
            <a:ext cx="9911233" cy="78223"/>
            <a:chOff x="-4734" y="634642"/>
            <a:chExt cx="9144302" cy="76666"/>
          </a:xfrm>
        </p:grpSpPr>
        <p:cxnSp>
          <p:nvCxnSpPr>
            <p:cNvPr id="59" name="Straight Connector 58"/>
            <p:cNvCxnSpPr/>
            <p:nvPr/>
          </p:nvCxnSpPr>
          <p:spPr bwMode="ltGray">
            <a:xfrm>
              <a:off x="-4734" y="634642"/>
              <a:ext cx="9144302" cy="0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ltGray">
            <a:xfrm>
              <a:off x="-4734" y="711308"/>
              <a:ext cx="9144302" cy="0"/>
            </a:xfrm>
            <a:prstGeom prst="line">
              <a:avLst/>
            </a:prstGeom>
            <a:ln w="4762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8"/>
          <a:srcRect t="1" b="11509"/>
          <a:stretch/>
        </p:blipFill>
        <p:spPr>
          <a:xfrm>
            <a:off x="6146" y="97819"/>
            <a:ext cx="1903346" cy="673707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47817" y="446541"/>
            <a:ext cx="8268680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30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hf sldNum="0" hdr="0" dt="0"/>
  <p:txStyles>
    <p:titleStyle>
      <a:lvl1pPr algn="l" defTabSz="889530" rtl="0" eaLnBrk="1" fontAlgn="base" hangingPunct="1">
        <a:spcBef>
          <a:spcPct val="0"/>
        </a:spcBef>
        <a:spcAft>
          <a:spcPct val="0"/>
        </a:spcAft>
        <a:tabLst>
          <a:tab pos="268119" algn="l"/>
        </a:tabLst>
        <a:defRPr sz="1900" b="1" baseline="0">
          <a:solidFill>
            <a:schemeClr val="accent6">
              <a:lumMod val="75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895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895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895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895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4219" algn="l" defTabSz="8895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08452" algn="l" defTabSz="8895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2681" algn="l" defTabSz="8895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16911" algn="l" defTabSz="8895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89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1pPr>
      <a:lvl2pPr marL="192417" indent="-190841" algn="l" defTabSz="889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2pPr>
      <a:lvl3pPr marL="454219" indent="-260238" algn="l" defTabSz="889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3pPr>
      <a:lvl4pPr marL="610370" indent="-154559" algn="l" defTabSz="889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4pPr>
      <a:lvl5pPr marL="744935" indent="-129330" algn="l" defTabSz="889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Calibri" panose="020F0502020204030204" pitchFamily="34" charset="0"/>
          <a:ea typeface="Arial Unicode MS" pitchFamily="34" charset="-128"/>
          <a:cs typeface="Arial Unicode MS" pitchFamily="34" charset="-128"/>
        </a:defRPr>
      </a:lvl5pPr>
      <a:lvl6pPr marL="744935" indent="-129330" algn="l" defTabSz="889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4935" indent="-129330" algn="l" defTabSz="889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4935" indent="-129330" algn="l" defTabSz="889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4935" indent="-129330" algn="l" defTabSz="889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8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19" algn="l" defTabSz="908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452" algn="l" defTabSz="908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681" algn="l" defTabSz="908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911" algn="l" defTabSz="908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140" algn="l" defTabSz="908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364" algn="l" defTabSz="908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596" algn="l" defTabSz="908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823" algn="l" defTabSz="908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04.xml"/><Relationship Id="rId7" Type="http://schemas.openxmlformats.org/officeDocument/2006/relationships/oleObject" Target="../embeddings/oleObject32.bin"/><Relationship Id="rId2" Type="http://schemas.openxmlformats.org/officeDocument/2006/relationships/tags" Target="../tags/tag303.xml"/><Relationship Id="rId1" Type="http://schemas.openxmlformats.org/officeDocument/2006/relationships/vmlDrawing" Target="../drawings/vmlDrawing32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emf"/><Relationship Id="rId4" Type="http://schemas.openxmlformats.org/officeDocument/2006/relationships/tags" Target="../tags/tag305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image" Target="../media/image16.emf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12" Type="http://schemas.openxmlformats.org/officeDocument/2006/relationships/oleObject" Target="../embeddings/oleObject33.bin"/><Relationship Id="rId2" Type="http://schemas.openxmlformats.org/officeDocument/2006/relationships/tags" Target="../tags/tag306.xml"/><Relationship Id="rId1" Type="http://schemas.openxmlformats.org/officeDocument/2006/relationships/vmlDrawing" Target="../drawings/vmlDrawing33.vml"/><Relationship Id="rId6" Type="http://schemas.openxmlformats.org/officeDocument/2006/relationships/tags" Target="../tags/tag3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9.xml"/><Relationship Id="rId10" Type="http://schemas.openxmlformats.org/officeDocument/2006/relationships/tags" Target="../tags/tag314.xml"/><Relationship Id="rId4" Type="http://schemas.openxmlformats.org/officeDocument/2006/relationships/tags" Target="../tags/tag308.xml"/><Relationship Id="rId9" Type="http://schemas.openxmlformats.org/officeDocument/2006/relationships/tags" Target="../tags/tag3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2.png"/><Relationship Id="rId3" Type="http://schemas.openxmlformats.org/officeDocument/2006/relationships/tags" Target="../tags/tag316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21.png"/><Relationship Id="rId2" Type="http://schemas.openxmlformats.org/officeDocument/2006/relationships/tags" Target="../tags/tag315.xml"/><Relationship Id="rId1" Type="http://schemas.openxmlformats.org/officeDocument/2006/relationships/vmlDrawing" Target="../drawings/vmlDrawing34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tags" Target="../tags/tag317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19.xml"/><Relationship Id="rId7" Type="http://schemas.openxmlformats.org/officeDocument/2006/relationships/image" Target="../media/image24.emf"/><Relationship Id="rId2" Type="http://schemas.openxmlformats.org/officeDocument/2006/relationships/tags" Target="../tags/tag318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tags" Target="../tags/tag320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26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59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66.xml"/><Relationship Id="rId7" Type="http://schemas.openxmlformats.org/officeDocument/2006/relationships/image" Target="../media/image8.png"/><Relationship Id="rId2" Type="http://schemas.openxmlformats.org/officeDocument/2006/relationships/tags" Target="../tags/tag26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" Type="http://schemas.openxmlformats.org/officeDocument/2006/relationships/tags" Target="../tags/tag269.xml"/><Relationship Id="rId21" Type="http://schemas.openxmlformats.org/officeDocument/2006/relationships/tags" Target="../tags/tag287.xml"/><Relationship Id="rId34" Type="http://schemas.openxmlformats.org/officeDocument/2006/relationships/tags" Target="../tags/tag300.xml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tags" Target="../tags/tag299.xml"/><Relationship Id="rId38" Type="http://schemas.openxmlformats.org/officeDocument/2006/relationships/image" Target="../media/image13.emf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tags" Target="../tags/tag286.xml"/><Relationship Id="rId29" Type="http://schemas.openxmlformats.org/officeDocument/2006/relationships/tags" Target="../tags/tag295.xml"/><Relationship Id="rId1" Type="http://schemas.openxmlformats.org/officeDocument/2006/relationships/vmlDrawing" Target="../drawings/vmlDrawing30.v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tags" Target="../tags/tag298.xml"/><Relationship Id="rId37" Type="http://schemas.openxmlformats.org/officeDocument/2006/relationships/oleObject" Target="../embeddings/oleObject30.bin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31" Type="http://schemas.openxmlformats.org/officeDocument/2006/relationships/tags" Target="../tags/tag297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tags" Target="../tags/tag3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61029" y="3259963"/>
            <a:ext cx="7039432" cy="1077218"/>
          </a:xfrm>
          <a:prstGeom prst="rect">
            <a:avLst/>
          </a:prstGeom>
          <a:solidFill>
            <a:schemeClr val="accent1"/>
          </a:solidFill>
          <a:ln>
            <a:solidFill>
              <a:srgbClr val="CDEAFF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Quick Guide to the Transition Phase of the President’s Recovery Priorities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7513" y="5199168"/>
            <a:ext cx="61948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Monotype Corsiva"/>
                <a:cs typeface="Monotype Corsiva"/>
              </a:rPr>
              <a:t>Ebola don go, leh we make Salone grow!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0124" y="4812518"/>
            <a:ext cx="2930337" cy="35547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/>
              <a:t> </a:t>
            </a:r>
            <a:r>
              <a:rPr lang="en-US" b="1" i="1" dirty="0"/>
              <a:t>August – November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9596" y="1453457"/>
            <a:ext cx="2485987" cy="570951"/>
          </a:xfrm>
          <a:prstGeom prst="rect">
            <a:avLst/>
          </a:prstGeom>
          <a:solidFill>
            <a:srgbClr val="F1B5EE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0919"/>
            <a:r>
              <a:rPr lang="en-US" sz="1389" dirty="0">
                <a:solidFill>
                  <a:srgbClr val="000000"/>
                </a:solidFill>
              </a:rPr>
              <a:t>Minister</a:t>
            </a:r>
            <a:endParaRPr lang="en-GB" sz="1389" dirty="0" err="1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8100" y="2449795"/>
            <a:ext cx="1242994" cy="897208"/>
          </a:xfrm>
          <a:prstGeom prst="rect">
            <a:avLst/>
          </a:prstGeom>
          <a:solidFill>
            <a:srgbClr val="F1B5EE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0919"/>
            <a:r>
              <a:rPr lang="en-US" sz="1138" dirty="0">
                <a:solidFill>
                  <a:srgbClr val="000000"/>
                </a:solidFill>
              </a:rPr>
              <a:t>KRA 1 Lead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79220" y="2465325"/>
            <a:ext cx="1242994" cy="897208"/>
          </a:xfrm>
          <a:prstGeom prst="rect">
            <a:avLst/>
          </a:prstGeom>
          <a:solidFill>
            <a:srgbClr val="F1B5EE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0919"/>
            <a:r>
              <a:rPr lang="en-US" sz="1138" dirty="0">
                <a:solidFill>
                  <a:srgbClr val="000000"/>
                </a:solidFill>
              </a:rPr>
              <a:t>KRA 2 Lead</a:t>
            </a:r>
          </a:p>
        </p:txBody>
      </p:sp>
      <p:cxnSp>
        <p:nvCxnSpPr>
          <p:cNvPr id="9" name="Elbow Connector 8"/>
          <p:cNvCxnSpPr>
            <a:stCxn id="3" idx="2"/>
            <a:endCxn id="7" idx="0"/>
          </p:cNvCxnSpPr>
          <p:nvPr/>
        </p:nvCxnSpPr>
        <p:spPr>
          <a:xfrm rot="5400000">
            <a:off x="3138395" y="1615608"/>
            <a:ext cx="425388" cy="1242993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3" idx="2"/>
            <a:endCxn id="50" idx="0"/>
          </p:cNvCxnSpPr>
          <p:nvPr/>
        </p:nvCxnSpPr>
        <p:spPr>
          <a:xfrm rot="16200000" flipH="1">
            <a:off x="4366192" y="1630804"/>
            <a:ext cx="440920" cy="1228133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091619" y="3620592"/>
            <a:ext cx="543810" cy="570951"/>
          </a:xfrm>
          <a:prstGeom prst="ellipse">
            <a:avLst/>
          </a:prstGeom>
          <a:solidFill>
            <a:srgbClr val="F6E2F3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0919"/>
            <a:endParaRPr lang="en-GB" sz="1389" dirty="0" err="1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425432" y="3705627"/>
            <a:ext cx="543810" cy="570951"/>
          </a:xfrm>
          <a:prstGeom prst="ellipse">
            <a:avLst/>
          </a:prstGeom>
          <a:solidFill>
            <a:srgbClr val="F6E2F3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0919"/>
            <a:endParaRPr lang="en-GB" sz="1389" dirty="0" err="1">
              <a:solidFill>
                <a:srgbClr val="000000"/>
              </a:solidFill>
            </a:endParaRPr>
          </a:p>
        </p:txBody>
      </p:sp>
      <p:cxnSp>
        <p:nvCxnSpPr>
          <p:cNvPr id="14" name="Elbow Connector 13"/>
          <p:cNvCxnSpPr>
            <a:stCxn id="7" idx="2"/>
          </p:cNvCxnSpPr>
          <p:nvPr/>
        </p:nvCxnSpPr>
        <p:spPr>
          <a:xfrm rot="5400000">
            <a:off x="2248841" y="3139839"/>
            <a:ext cx="273582" cy="687918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7" idx="2"/>
            <a:endCxn id="54" idx="0"/>
          </p:cNvCxnSpPr>
          <p:nvPr/>
        </p:nvCxnSpPr>
        <p:spPr>
          <a:xfrm rot="16200000" flipH="1">
            <a:off x="2909766" y="3166832"/>
            <a:ext cx="273582" cy="633933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0" idx="2"/>
          </p:cNvCxnSpPr>
          <p:nvPr/>
        </p:nvCxnSpPr>
        <p:spPr>
          <a:xfrm rot="5400000">
            <a:off x="4874644" y="3185226"/>
            <a:ext cx="148766" cy="503380"/>
          </a:xfrm>
          <a:prstGeom prst="bentConnector2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51093" y="2558886"/>
            <a:ext cx="123556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eptagon 40"/>
          <p:cNvSpPr/>
          <p:nvPr/>
        </p:nvSpPr>
        <p:spPr>
          <a:xfrm>
            <a:off x="3739936" y="2357985"/>
            <a:ext cx="465306" cy="401805"/>
          </a:xfrm>
          <a:prstGeom prst="heptagon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730919"/>
            <a:r>
              <a:rPr lang="en-US" sz="1100" dirty="0">
                <a:solidFill>
                  <a:srgbClr val="000000"/>
                </a:solidFill>
              </a:rPr>
              <a:t> TF</a:t>
            </a:r>
            <a:endParaRPr lang="en-GB" sz="1100" dirty="0" err="1">
              <a:solidFill>
                <a:srgbClr val="000000"/>
              </a:solidFill>
            </a:endParaRPr>
          </a:p>
        </p:txBody>
      </p:sp>
      <p:sp>
        <p:nvSpPr>
          <p:cNvPr id="52" name="Right Brace 51"/>
          <p:cNvSpPr/>
          <p:nvPr/>
        </p:nvSpPr>
        <p:spPr>
          <a:xfrm rot="10800000">
            <a:off x="6727714" y="1498285"/>
            <a:ext cx="232525" cy="1888132"/>
          </a:xfrm>
          <a:prstGeom prst="rightBrace">
            <a:avLst>
              <a:gd name="adj1" fmla="val 8333"/>
              <a:gd name="adj2" fmla="val 53238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30919"/>
            <a:endParaRPr lang="en-GB" sz="1389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44614" y="1507281"/>
            <a:ext cx="1932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0919"/>
            <a:r>
              <a:rPr lang="en-US" sz="1200" b="1" dirty="0">
                <a:solidFill>
                  <a:srgbClr val="000000"/>
                </a:solidFill>
              </a:rPr>
              <a:t>MDA Delivery Team Composition: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Minister (or designate)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KRA Leads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Priority Initiative Owners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M&amp;E Officer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</a:rPr>
              <a:t>Comms</a:t>
            </a:r>
            <a:r>
              <a:rPr lang="en-US" sz="1200" dirty="0">
                <a:solidFill>
                  <a:srgbClr val="000000"/>
                </a:solidFill>
              </a:rPr>
              <a:t> Officer / PRO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73C6"/>
                </a:solidFill>
              </a:rPr>
              <a:t>Sector Transition Facilitator</a:t>
            </a:r>
            <a:endParaRPr lang="en-US" sz="1200" dirty="0">
              <a:solidFill>
                <a:srgbClr val="0073C6"/>
              </a:solidFill>
            </a:endParaRPr>
          </a:p>
        </p:txBody>
      </p:sp>
      <p:sp>
        <p:nvSpPr>
          <p:cNvPr id="59" name="Heptagon 58"/>
          <p:cNvSpPr/>
          <p:nvPr/>
        </p:nvSpPr>
        <p:spPr>
          <a:xfrm>
            <a:off x="199541" y="4536827"/>
            <a:ext cx="505282" cy="464177"/>
          </a:xfrm>
          <a:prstGeom prst="heptagon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0919"/>
            <a:r>
              <a:rPr lang="en-US" sz="1389" dirty="0">
                <a:solidFill>
                  <a:srgbClr val="000000"/>
                </a:solidFill>
              </a:rPr>
              <a:t>TF</a:t>
            </a:r>
            <a:endParaRPr lang="en-GB" sz="1389" dirty="0" err="1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0306" y="4584425"/>
            <a:ext cx="890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0919"/>
            <a:r>
              <a:rPr lang="en-US" sz="1200" b="1" dirty="0">
                <a:solidFill>
                  <a:srgbClr val="0073C6"/>
                </a:solidFill>
              </a:rPr>
              <a:t>Transition </a:t>
            </a:r>
            <a:r>
              <a:rPr lang="en-US" sz="1200" b="1" dirty="0" smtClean="0">
                <a:solidFill>
                  <a:srgbClr val="0073C6"/>
                </a:solidFill>
              </a:rPr>
              <a:t>Facilitator </a:t>
            </a:r>
            <a:r>
              <a:rPr lang="en-US" sz="1200" b="1" dirty="0">
                <a:solidFill>
                  <a:srgbClr val="0073C6"/>
                </a:solidFill>
              </a:rPr>
              <a:t>(SF)  </a:t>
            </a:r>
          </a:p>
          <a:p>
            <a:pPr marL="232172" indent="-232172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Works directly with MDA leadership, including Minister, to drive delivery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447" y="5023746"/>
            <a:ext cx="864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Supports MDA KRA Lead(s) and works with the Priority Initiative Owners</a:t>
            </a:r>
          </a:p>
        </p:txBody>
      </p:sp>
      <p:cxnSp>
        <p:nvCxnSpPr>
          <p:cNvPr id="23" name="Straight Connector 22"/>
          <p:cNvCxnSpPr>
            <a:stCxn id="41" idx="6"/>
            <a:endCxn id="3" idx="2"/>
          </p:cNvCxnSpPr>
          <p:nvPr/>
        </p:nvCxnSpPr>
        <p:spPr>
          <a:xfrm flipV="1">
            <a:off x="3972589" y="2024408"/>
            <a:ext cx="1" cy="33357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769768" y="3612033"/>
            <a:ext cx="543810" cy="570951"/>
          </a:xfrm>
          <a:prstGeom prst="ellipse">
            <a:avLst/>
          </a:prstGeom>
          <a:solidFill>
            <a:srgbClr val="F6E2F3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0919"/>
            <a:endParaRPr lang="en-GB" sz="853" dirty="0" err="1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550311" y="3705626"/>
            <a:ext cx="543810" cy="570951"/>
          </a:xfrm>
          <a:prstGeom prst="ellipse">
            <a:avLst/>
          </a:prstGeom>
          <a:solidFill>
            <a:srgbClr val="F6E2F3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0919"/>
            <a:endParaRPr lang="en-GB" sz="1389" dirty="0" err="1">
              <a:solidFill>
                <a:srgbClr val="000000"/>
              </a:solidFill>
            </a:endParaRPr>
          </a:p>
        </p:txBody>
      </p:sp>
      <p:cxnSp>
        <p:nvCxnSpPr>
          <p:cNvPr id="79" name="Elbow Connector 78"/>
          <p:cNvCxnSpPr>
            <a:stCxn id="50" idx="2"/>
          </p:cNvCxnSpPr>
          <p:nvPr/>
        </p:nvCxnSpPr>
        <p:spPr>
          <a:xfrm rot="16200000" flipH="1">
            <a:off x="5437083" y="3126166"/>
            <a:ext cx="148766" cy="621499"/>
          </a:xfrm>
          <a:prstGeom prst="bentConnector2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7" idx="0"/>
          </p:cNvCxnSpPr>
          <p:nvPr/>
        </p:nvCxnSpPr>
        <p:spPr>
          <a:xfrm flipV="1">
            <a:off x="2041673" y="3483797"/>
            <a:ext cx="66427" cy="12823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061254" y="3614299"/>
            <a:ext cx="1932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0919"/>
            <a:r>
              <a:rPr lang="en-US" sz="1200" b="1" dirty="0">
                <a:solidFill>
                  <a:srgbClr val="000000"/>
                </a:solidFill>
              </a:rPr>
              <a:t>Initiative Working Group Composition: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Priority Initiative Owner (internal to MDA)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Sub-initiative owners from responsible MDAs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Other technical support, as needed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Implementing partner(s)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Relevant development partner(s)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Other stakeholders</a:t>
            </a:r>
          </a:p>
          <a:p>
            <a:pPr marL="140593" indent="-140593" defTabSz="730919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73C6"/>
                </a:solidFill>
              </a:rPr>
              <a:t>Sector Transition Facilitator</a:t>
            </a:r>
            <a:endParaRPr lang="en-US" sz="1200" dirty="0">
              <a:solidFill>
                <a:srgbClr val="0073C6"/>
              </a:solidFill>
            </a:endParaRPr>
          </a:p>
        </p:txBody>
      </p:sp>
      <p:sp>
        <p:nvSpPr>
          <p:cNvPr id="86" name="Right Brace 85"/>
          <p:cNvSpPr/>
          <p:nvPr/>
        </p:nvSpPr>
        <p:spPr>
          <a:xfrm rot="10800000">
            <a:off x="6724803" y="3620592"/>
            <a:ext cx="253528" cy="2344357"/>
          </a:xfrm>
          <a:prstGeom prst="rightBrace">
            <a:avLst>
              <a:gd name="adj1" fmla="val 8333"/>
              <a:gd name="adj2" fmla="val 8663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30919"/>
            <a:endParaRPr lang="en-GB" sz="1389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8873" y="3626913"/>
            <a:ext cx="1371295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38" b="1" dirty="0">
                <a:solidFill>
                  <a:srgbClr val="000000"/>
                </a:solidFill>
              </a:rPr>
              <a:t>Priority initiative working groups: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3262" y="439292"/>
            <a:ext cx="7245521" cy="292388"/>
          </a:xfrm>
        </p:spPr>
        <p:txBody>
          <a:bodyPr/>
          <a:lstStyle/>
          <a:p>
            <a:r>
              <a:rPr lang="en-US" dirty="0"/>
              <a:t>Delivery structures within the MDAs</a:t>
            </a:r>
          </a:p>
        </p:txBody>
      </p:sp>
      <p:cxnSp>
        <p:nvCxnSpPr>
          <p:cNvPr id="19" name="Straight Connector 18"/>
          <p:cNvCxnSpPr>
            <a:endCxn id="78" idx="0"/>
          </p:cNvCxnSpPr>
          <p:nvPr/>
        </p:nvCxnSpPr>
        <p:spPr>
          <a:xfrm>
            <a:off x="5822214" y="3511299"/>
            <a:ext cx="2" cy="19432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8277" y="3511299"/>
            <a:ext cx="0" cy="2104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23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057" y="403781"/>
            <a:ext cx="8001206" cy="29238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Delivery structures at District Level 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9596" y="1605422"/>
            <a:ext cx="2485987" cy="527032"/>
          </a:xfrm>
          <a:prstGeom prst="rect">
            <a:avLst/>
          </a:prstGeom>
          <a:solidFill>
            <a:srgbClr val="F1B5EE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711" fontAlgn="base">
              <a:spcBef>
                <a:spcPct val="0"/>
              </a:spcBef>
              <a:spcAft>
                <a:spcPct val="0"/>
              </a:spcAft>
            </a:pPr>
            <a:r>
              <a:rPr lang="en-US" sz="1282" dirty="0">
                <a:solidFill>
                  <a:srgbClr val="000000"/>
                </a:solidFill>
              </a:rPr>
              <a:t>District Delivery Forum</a:t>
            </a:r>
            <a:endParaRPr lang="en-GB" sz="1282" dirty="0" err="1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148115" y="3552901"/>
            <a:ext cx="1126786" cy="901222"/>
          </a:xfrm>
          <a:prstGeom prst="ellipse">
            <a:avLst/>
          </a:prstGeom>
          <a:solidFill>
            <a:srgbClr val="F6E2F3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711" fontAlgn="base">
              <a:spcBef>
                <a:spcPct val="0"/>
              </a:spcBef>
              <a:spcAft>
                <a:spcPct val="0"/>
              </a:spcAft>
            </a:pPr>
            <a:r>
              <a:rPr lang="en-GB" sz="1282" dirty="0">
                <a:solidFill>
                  <a:srgbClr val="000000"/>
                </a:solidFill>
              </a:rPr>
              <a:t>District Sector Meeting</a:t>
            </a:r>
          </a:p>
        </p:txBody>
      </p:sp>
      <p:cxnSp>
        <p:nvCxnSpPr>
          <p:cNvPr id="29" name="Elbow Connector 28"/>
          <p:cNvCxnSpPr>
            <a:stCxn id="3" idx="2"/>
            <a:endCxn id="56" idx="0"/>
          </p:cNvCxnSpPr>
          <p:nvPr/>
        </p:nvCxnSpPr>
        <p:spPr>
          <a:xfrm rot="5400000">
            <a:off x="2631826" y="2212136"/>
            <a:ext cx="1420447" cy="1261082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 rot="10800000">
            <a:off x="6727714" y="1646805"/>
            <a:ext cx="232525" cy="1742891"/>
          </a:xfrm>
          <a:prstGeom prst="rightBrace">
            <a:avLst>
              <a:gd name="adj1" fmla="val 8333"/>
              <a:gd name="adj2" fmla="val 53238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74711" fontAlgn="base">
              <a:spcBef>
                <a:spcPct val="0"/>
              </a:spcBef>
              <a:spcAft>
                <a:spcPct val="0"/>
              </a:spcAft>
            </a:pPr>
            <a:endParaRPr lang="en-GB" sz="1282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44614" y="1655108"/>
            <a:ext cx="1932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711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District Delivery Forum:</a:t>
            </a:r>
          </a:p>
          <a:p>
            <a:pPr marL="129781" indent="-129781" defTabSz="67471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Council Chairman (co-chaired by Mayor, where applicable)</a:t>
            </a:r>
          </a:p>
          <a:p>
            <a:pPr marL="129781" indent="-129781" defTabSz="67471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Chief Administrator</a:t>
            </a:r>
          </a:p>
          <a:p>
            <a:pPr marL="129781" indent="-129781" defTabSz="67471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Heads of District MDAs</a:t>
            </a:r>
          </a:p>
          <a:p>
            <a:pPr marL="129781" indent="-129781" defTabSz="67471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3C6"/>
                </a:solidFill>
              </a:rPr>
              <a:t>District Transition Facilitator</a:t>
            </a:r>
          </a:p>
        </p:txBody>
      </p:sp>
      <p:sp>
        <p:nvSpPr>
          <p:cNvPr id="59" name="Heptagon 58"/>
          <p:cNvSpPr/>
          <p:nvPr/>
        </p:nvSpPr>
        <p:spPr>
          <a:xfrm>
            <a:off x="0" y="4325499"/>
            <a:ext cx="672530" cy="627323"/>
          </a:xfrm>
          <a:prstGeom prst="heptagon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711" fontAlgn="base">
              <a:spcBef>
                <a:spcPct val="0"/>
              </a:spcBef>
              <a:spcAft>
                <a:spcPct val="0"/>
              </a:spcAft>
            </a:pPr>
            <a:r>
              <a:rPr lang="en-US" sz="1282" dirty="0">
                <a:solidFill>
                  <a:srgbClr val="000000"/>
                </a:solidFill>
              </a:rPr>
              <a:t>DTF</a:t>
            </a:r>
            <a:endParaRPr lang="en-GB" sz="1282" dirty="0" err="1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0306" y="4495544"/>
            <a:ext cx="8906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711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3C6"/>
                </a:solidFill>
              </a:rPr>
              <a:t>District Transition Facilitator</a:t>
            </a:r>
          </a:p>
          <a:p>
            <a:pPr marL="214318" indent="-214318" defTabSz="67471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Supports District Council in its coordination and oversight role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8724" y="4911042"/>
            <a:ext cx="607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8" indent="-214318" defTabSz="67471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Supports District Council and MDAs for monitoring &amp; evaluation and data analysis related to the PRPs</a:t>
            </a:r>
          </a:p>
          <a:p>
            <a:pPr marL="214318" indent="-214318" defTabSz="67471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Works with District Office and Paramount Chiefs to support community-level engagement</a:t>
            </a:r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79" name="Elbow Connector 78"/>
          <p:cNvCxnSpPr>
            <a:stCxn id="3" idx="2"/>
          </p:cNvCxnSpPr>
          <p:nvPr/>
        </p:nvCxnSpPr>
        <p:spPr>
          <a:xfrm rot="16200000" flipH="1">
            <a:off x="3838321" y="2266724"/>
            <a:ext cx="1420442" cy="1151907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061254" y="3600043"/>
            <a:ext cx="1932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4711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District Sector Meeting Composition:</a:t>
            </a:r>
          </a:p>
          <a:p>
            <a:pPr marL="129781" indent="-129781" defTabSz="67471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Head of District MDA</a:t>
            </a:r>
          </a:p>
          <a:p>
            <a:pPr marL="129781" indent="-129781" defTabSz="67471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M&amp;E Officer</a:t>
            </a:r>
          </a:p>
          <a:p>
            <a:pPr marL="129781" indent="-129781" defTabSz="67471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Sector representative from District Council</a:t>
            </a:r>
          </a:p>
          <a:p>
            <a:pPr marL="129781" indent="-129781" defTabSz="67471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Implementing Partners</a:t>
            </a:r>
          </a:p>
          <a:p>
            <a:pPr marL="129781" indent="-129781" defTabSz="67471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3C6"/>
                </a:solidFill>
              </a:rPr>
              <a:t>District Transition Facilitator</a:t>
            </a:r>
          </a:p>
        </p:txBody>
      </p:sp>
      <p:sp>
        <p:nvSpPr>
          <p:cNvPr id="86" name="Right Brace 85"/>
          <p:cNvSpPr/>
          <p:nvPr/>
        </p:nvSpPr>
        <p:spPr>
          <a:xfrm rot="10800000">
            <a:off x="6724802" y="3605851"/>
            <a:ext cx="235437" cy="1702352"/>
          </a:xfrm>
          <a:prstGeom prst="rightBrace">
            <a:avLst>
              <a:gd name="adj1" fmla="val 8333"/>
              <a:gd name="adj2" fmla="val 8663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74711" fontAlgn="base">
              <a:spcBef>
                <a:spcPct val="0"/>
              </a:spcBef>
              <a:spcAft>
                <a:spcPct val="0"/>
              </a:spcAft>
            </a:pPr>
            <a:endParaRPr lang="en-GB" sz="1282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45523" y="3574675"/>
            <a:ext cx="1126786" cy="901222"/>
          </a:xfrm>
          <a:prstGeom prst="ellipse">
            <a:avLst/>
          </a:prstGeom>
          <a:solidFill>
            <a:srgbClr val="F6E2F3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711" fontAlgn="base">
              <a:spcBef>
                <a:spcPct val="0"/>
              </a:spcBef>
              <a:spcAft>
                <a:spcPct val="0"/>
              </a:spcAft>
            </a:pPr>
            <a:r>
              <a:rPr lang="en-GB" sz="1282" dirty="0">
                <a:solidFill>
                  <a:srgbClr val="000000"/>
                </a:solidFill>
              </a:rPr>
              <a:t>District Sector Meeting</a:t>
            </a:r>
          </a:p>
        </p:txBody>
      </p:sp>
      <p:sp>
        <p:nvSpPr>
          <p:cNvPr id="33" name="Oval 32"/>
          <p:cNvSpPr/>
          <p:nvPr/>
        </p:nvSpPr>
        <p:spPr>
          <a:xfrm>
            <a:off x="4564699" y="3560161"/>
            <a:ext cx="1126786" cy="901222"/>
          </a:xfrm>
          <a:prstGeom prst="ellipse">
            <a:avLst/>
          </a:prstGeom>
          <a:solidFill>
            <a:srgbClr val="F6E2F3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711" fontAlgn="base">
              <a:spcBef>
                <a:spcPct val="0"/>
              </a:spcBef>
              <a:spcAft>
                <a:spcPct val="0"/>
              </a:spcAft>
            </a:pPr>
            <a:r>
              <a:rPr lang="en-GB" sz="1282" dirty="0">
                <a:solidFill>
                  <a:srgbClr val="000000"/>
                </a:solidFill>
              </a:rPr>
              <a:t>District Sector Meeting</a:t>
            </a:r>
          </a:p>
        </p:txBody>
      </p:sp>
      <p:cxnSp>
        <p:nvCxnSpPr>
          <p:cNvPr id="9" name="Straight Connector 8"/>
          <p:cNvCxnSpPr>
            <a:endCxn id="31" idx="0"/>
          </p:cNvCxnSpPr>
          <p:nvPr/>
        </p:nvCxnSpPr>
        <p:spPr>
          <a:xfrm>
            <a:off x="3908916" y="2842677"/>
            <a:ext cx="0" cy="73199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eptagon 34"/>
          <p:cNvSpPr/>
          <p:nvPr/>
        </p:nvSpPr>
        <p:spPr>
          <a:xfrm>
            <a:off x="3594129" y="2465987"/>
            <a:ext cx="739783" cy="690055"/>
          </a:xfrm>
          <a:prstGeom prst="heptagon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711" fontAlgn="base">
              <a:spcBef>
                <a:spcPct val="0"/>
              </a:spcBef>
              <a:spcAft>
                <a:spcPct val="0"/>
              </a:spcAft>
            </a:pPr>
            <a:r>
              <a:rPr lang="en-US" sz="1282" dirty="0">
                <a:solidFill>
                  <a:srgbClr val="000000"/>
                </a:solidFill>
              </a:rPr>
              <a:t>DTF</a:t>
            </a:r>
            <a:endParaRPr lang="en-GB" sz="1282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01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ct 4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7" y="160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93" name="think-cell Slide" r:id="rId7" imgW="524" imgH="526" progId="TCLayout.ActiveDocument.1">
                  <p:embed/>
                </p:oleObj>
              </mc:Choice>
              <mc:Fallback>
                <p:oleObj name="think-cell Slide" r:id="rId7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7" y="160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261477" y="1111073"/>
            <a:ext cx="4432665" cy="51377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>
            <a:noAutofit/>
          </a:bodyPr>
          <a:lstStyle>
            <a:defPPr>
              <a:defRPr lang="en-US"/>
            </a:defPPr>
            <a:lvl1pPr algn="ctr">
              <a:defRPr sz="784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62320" y="1024483"/>
            <a:ext cx="4431132" cy="59279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797" tIns="44797" rIns="44797" bIns="447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2005" y="1764707"/>
            <a:ext cx="41286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i="1" dirty="0">
                <a:solidFill>
                  <a:srgbClr val="0073C6"/>
                </a:solidFill>
                <a:latin typeface="Calibri" panose="020F0502020204030204" pitchFamily="34" charset="0"/>
              </a:rPr>
              <a:t>Priority initiatives and sub-initiatives show weekly progress through trackers reported at Presidential and Ministerial Delivery Forums</a:t>
            </a:r>
          </a:p>
        </p:txBody>
      </p:sp>
      <p:sp>
        <p:nvSpPr>
          <p:cNvPr id="46" name="TextBox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2905" y="1057292"/>
            <a:ext cx="5119201" cy="5136731"/>
          </a:xfrm>
          <a:prstGeom prst="homePlate">
            <a:avLst>
              <a:gd name="adj" fmla="val 7672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>
            <a:noAutofit/>
          </a:bodyPr>
          <a:lstStyle>
            <a:defPPr>
              <a:defRPr lang="en-US"/>
            </a:defPPr>
            <a:lvl1pPr algn="ctr">
              <a:defRPr sz="784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49"/>
          <p:cNvSpPr/>
          <p:nvPr/>
        </p:nvSpPr>
        <p:spPr>
          <a:xfrm>
            <a:off x="252236" y="1024468"/>
            <a:ext cx="4786181" cy="592796"/>
          </a:xfrm>
          <a:custGeom>
            <a:avLst/>
            <a:gdLst/>
            <a:ahLst/>
            <a:cxnLst/>
            <a:rect l="l" t="t" r="r" b="b"/>
            <a:pathLst>
              <a:path w="6285241" h="305077">
                <a:moveTo>
                  <a:pt x="0" y="0"/>
                </a:moveTo>
                <a:lnTo>
                  <a:pt x="6238430" y="0"/>
                </a:lnTo>
                <a:lnTo>
                  <a:pt x="6285241" y="305077"/>
                </a:lnTo>
                <a:lnTo>
                  <a:pt x="0" y="30507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797" tIns="44797" rIns="44797" bIns="447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err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10"/>
          <p:cNvSpPr txBox="1">
            <a:spLocks/>
          </p:cNvSpPr>
          <p:nvPr/>
        </p:nvSpPr>
        <p:spPr>
          <a:xfrm>
            <a:off x="293344" y="1058234"/>
            <a:ext cx="44903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pitchFamily="34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3C6"/>
              </a:buClr>
            </a:pPr>
            <a:r>
              <a:rPr lang="en-US" sz="1600" b="1" dirty="0">
                <a:solidFill>
                  <a:srgbClr val="CDEAFF">
                    <a:lumMod val="25000"/>
                  </a:srgbClr>
                </a:solidFill>
                <a:latin typeface="Calibri" panose="020F0502020204030204" pitchFamily="34" charset="0"/>
              </a:rPr>
              <a:t>Each priority initiative and sub-initiative team have selected performance metrics…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349" y="2785277"/>
            <a:ext cx="4377641" cy="22209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49343" y="1764702"/>
            <a:ext cx="41286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73C6"/>
                </a:solidFill>
                <a:latin typeface="Calibri" panose="020F0502020204030204" pitchFamily="34" charset="0"/>
              </a:rPr>
              <a:t>Key Performance Indicators (</a:t>
            </a:r>
            <a:r>
              <a:rPr lang="en-US" sz="1600" b="1" i="1" dirty="0" err="1">
                <a:solidFill>
                  <a:srgbClr val="0073C6"/>
                </a:solidFill>
                <a:latin typeface="Calibri" panose="020F0502020204030204" pitchFamily="34" charset="0"/>
              </a:rPr>
              <a:t>KPIs</a:t>
            </a:r>
            <a:r>
              <a:rPr lang="en-US" sz="1600" b="1" i="1" dirty="0">
                <a:solidFill>
                  <a:srgbClr val="0073C6"/>
                </a:solidFill>
                <a:latin typeface="Calibri" panose="020F0502020204030204" pitchFamily="34" charset="0"/>
              </a:rPr>
              <a:t>) and Delivery Indicators (DIs) monitor success at the KRA through sub-initiative levels</a:t>
            </a:r>
            <a:endParaRPr lang="en-GB" sz="1600" b="1" i="1" dirty="0">
              <a:solidFill>
                <a:srgbClr val="0073C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9996"/>
            <a:ext cx="8268680" cy="584775"/>
          </a:xfrm>
        </p:spPr>
        <p:txBody>
          <a:bodyPr/>
          <a:lstStyle/>
          <a:p>
            <a:r>
              <a:rPr lang="en-US" dirty="0"/>
              <a:t>Bi-Weekly - Implementation of initiatives tracked for completion, performance and accountability</a:t>
            </a:r>
          </a:p>
        </p:txBody>
      </p:sp>
      <p:sp>
        <p:nvSpPr>
          <p:cNvPr id="45" name="Rectangle 10"/>
          <p:cNvSpPr txBox="1">
            <a:spLocks/>
          </p:cNvSpPr>
          <p:nvPr/>
        </p:nvSpPr>
        <p:spPr>
          <a:xfrm>
            <a:off x="5372103" y="1012572"/>
            <a:ext cx="4188454" cy="49244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pitchFamily="34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3C6"/>
              </a:buClr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… which are reported on regularly  to track progress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9067" y="6376765"/>
            <a:ext cx="7924798" cy="338534"/>
          </a:xfrm>
          <a:prstGeom prst="rect">
            <a:avLst/>
          </a:prstGeom>
          <a:solidFill>
            <a:srgbClr val="E3F3FF"/>
          </a:solidFill>
          <a:effectLst>
            <a:outerShdw blurRad="50800" dist="38100" dir="2700000" algn="tl" rotWithShape="0">
              <a:schemeClr val="accent2">
                <a:alpha val="43000"/>
              </a:schemeClr>
            </a:outerShdw>
          </a:effectLst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Implementation of detailed activity plans updated in Activity Tracker on a bi-weekly basis  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8861" y="2785277"/>
            <a:ext cx="4304253" cy="27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6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868" y="160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51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2868" y="160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/>
          </p:cNvSpPr>
          <p:nvPr/>
        </p:nvSpPr>
        <p:spPr>
          <a:xfrm>
            <a:off x="232456" y="1037622"/>
            <a:ext cx="7857374" cy="5683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sz="1200" dirty="0" err="1">
              <a:solidFill>
                <a:schemeClr val="tx1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1572656" y="161980"/>
            <a:ext cx="7974751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Bi-Weekly implementation rhythm designed to report progress and to identify, escalate and resolve issues</a:t>
            </a:r>
          </a:p>
        </p:txBody>
      </p:sp>
      <p:sp>
        <p:nvSpPr>
          <p:cNvPr id="34" name="Freeform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472930" y="1663520"/>
            <a:ext cx="3867763" cy="1666982"/>
          </a:xfrm>
          <a:custGeom>
            <a:avLst/>
            <a:gdLst>
              <a:gd name="T0" fmla="*/ 4337050 w 2732"/>
              <a:gd name="T1" fmla="*/ 1092200 h 1228"/>
              <a:gd name="T2" fmla="*/ 4251325 w 2732"/>
              <a:gd name="T3" fmla="*/ 971550 h 1228"/>
              <a:gd name="T4" fmla="*/ 4156075 w 2732"/>
              <a:gd name="T5" fmla="*/ 857250 h 1228"/>
              <a:gd name="T6" fmla="*/ 4054475 w 2732"/>
              <a:gd name="T7" fmla="*/ 746125 h 1228"/>
              <a:gd name="T8" fmla="*/ 3946525 w 2732"/>
              <a:gd name="T9" fmla="*/ 644525 h 1228"/>
              <a:gd name="T10" fmla="*/ 3832225 w 2732"/>
              <a:gd name="T11" fmla="*/ 546100 h 1228"/>
              <a:gd name="T12" fmla="*/ 3714750 w 2732"/>
              <a:gd name="T13" fmla="*/ 457200 h 1228"/>
              <a:gd name="T14" fmla="*/ 3587750 w 2732"/>
              <a:gd name="T15" fmla="*/ 374650 h 1228"/>
              <a:gd name="T16" fmla="*/ 3457575 w 2732"/>
              <a:gd name="T17" fmla="*/ 298450 h 1228"/>
              <a:gd name="T18" fmla="*/ 3324225 w 2732"/>
              <a:gd name="T19" fmla="*/ 231775 h 1228"/>
              <a:gd name="T20" fmla="*/ 3184525 w 2732"/>
              <a:gd name="T21" fmla="*/ 171450 h 1228"/>
              <a:gd name="T22" fmla="*/ 3041650 w 2732"/>
              <a:gd name="T23" fmla="*/ 120650 h 1228"/>
              <a:gd name="T24" fmla="*/ 2895600 w 2732"/>
              <a:gd name="T25" fmla="*/ 79375 h 1228"/>
              <a:gd name="T26" fmla="*/ 2743200 w 2732"/>
              <a:gd name="T27" fmla="*/ 44450 h 1228"/>
              <a:gd name="T28" fmla="*/ 2590800 w 2732"/>
              <a:gd name="T29" fmla="*/ 19050 h 1228"/>
              <a:gd name="T30" fmla="*/ 2432050 w 2732"/>
              <a:gd name="T31" fmla="*/ 6350 h 1228"/>
              <a:gd name="T32" fmla="*/ 2273300 w 2732"/>
              <a:gd name="T33" fmla="*/ 0 h 1228"/>
              <a:gd name="T34" fmla="*/ 2178050 w 2732"/>
              <a:gd name="T35" fmla="*/ 3175 h 1228"/>
              <a:gd name="T36" fmla="*/ 1993900 w 2732"/>
              <a:gd name="T37" fmla="*/ 15875 h 1228"/>
              <a:gd name="T38" fmla="*/ 1809750 w 2732"/>
              <a:gd name="T39" fmla="*/ 44450 h 1228"/>
              <a:gd name="T40" fmla="*/ 1631950 w 2732"/>
              <a:gd name="T41" fmla="*/ 82550 h 1228"/>
              <a:gd name="T42" fmla="*/ 1460500 w 2732"/>
              <a:gd name="T43" fmla="*/ 136525 h 1228"/>
              <a:gd name="T44" fmla="*/ 1292225 w 2732"/>
              <a:gd name="T45" fmla="*/ 200025 h 1228"/>
              <a:gd name="T46" fmla="*/ 1133475 w 2732"/>
              <a:gd name="T47" fmla="*/ 276225 h 1228"/>
              <a:gd name="T48" fmla="*/ 977900 w 2732"/>
              <a:gd name="T49" fmla="*/ 361950 h 1228"/>
              <a:gd name="T50" fmla="*/ 828675 w 2732"/>
              <a:gd name="T51" fmla="*/ 460375 h 1228"/>
              <a:gd name="T52" fmla="*/ 688975 w 2732"/>
              <a:gd name="T53" fmla="*/ 568325 h 1228"/>
              <a:gd name="T54" fmla="*/ 558800 w 2732"/>
              <a:gd name="T55" fmla="*/ 682625 h 1228"/>
              <a:gd name="T56" fmla="*/ 434975 w 2732"/>
              <a:gd name="T57" fmla="*/ 809625 h 1228"/>
              <a:gd name="T58" fmla="*/ 320675 w 2732"/>
              <a:gd name="T59" fmla="*/ 942975 h 1228"/>
              <a:gd name="T60" fmla="*/ 215900 w 2732"/>
              <a:gd name="T61" fmla="*/ 1085850 h 1228"/>
              <a:gd name="T62" fmla="*/ 120650 w 2732"/>
              <a:gd name="T63" fmla="*/ 1235075 h 1228"/>
              <a:gd name="T64" fmla="*/ 38100 w 2732"/>
              <a:gd name="T65" fmla="*/ 1390650 h 1228"/>
              <a:gd name="T66" fmla="*/ 701675 w 2732"/>
              <a:gd name="T67" fmla="*/ 1457325 h 1228"/>
              <a:gd name="T68" fmla="*/ 1241425 w 2732"/>
              <a:gd name="T69" fmla="*/ 1949450 h 1228"/>
              <a:gd name="T70" fmla="*/ 1323975 w 2732"/>
              <a:gd name="T71" fmla="*/ 1816100 h 1228"/>
              <a:gd name="T72" fmla="*/ 1422400 w 2732"/>
              <a:gd name="T73" fmla="*/ 1698625 h 1228"/>
              <a:gd name="T74" fmla="*/ 1536700 w 2732"/>
              <a:gd name="T75" fmla="*/ 1593850 h 1228"/>
              <a:gd name="T76" fmla="*/ 1663700 w 2732"/>
              <a:gd name="T77" fmla="*/ 1501775 h 1228"/>
              <a:gd name="T78" fmla="*/ 1803400 w 2732"/>
              <a:gd name="T79" fmla="*/ 1431925 h 1228"/>
              <a:gd name="T80" fmla="*/ 1952625 w 2732"/>
              <a:gd name="T81" fmla="*/ 1377950 h 1228"/>
              <a:gd name="T82" fmla="*/ 2108200 w 2732"/>
              <a:gd name="T83" fmla="*/ 1343025 h 1228"/>
              <a:gd name="T84" fmla="*/ 2273300 w 2732"/>
              <a:gd name="T85" fmla="*/ 1330325 h 1228"/>
              <a:gd name="T86" fmla="*/ 2336800 w 2732"/>
              <a:gd name="T87" fmla="*/ 1333500 h 1228"/>
              <a:gd name="T88" fmla="*/ 2463800 w 2732"/>
              <a:gd name="T89" fmla="*/ 1346200 h 1228"/>
              <a:gd name="T90" fmla="*/ 2584450 w 2732"/>
              <a:gd name="T91" fmla="*/ 1374775 h 1228"/>
              <a:gd name="T92" fmla="*/ 2698750 w 2732"/>
              <a:gd name="T93" fmla="*/ 1412875 h 1228"/>
              <a:gd name="T94" fmla="*/ 2809875 w 2732"/>
              <a:gd name="T95" fmla="*/ 1463675 h 1228"/>
              <a:gd name="T96" fmla="*/ 2914650 w 2732"/>
              <a:gd name="T97" fmla="*/ 1524000 h 1228"/>
              <a:gd name="T98" fmla="*/ 3009900 w 2732"/>
              <a:gd name="T99" fmla="*/ 1593850 h 1228"/>
              <a:gd name="T100" fmla="*/ 3098800 w 2732"/>
              <a:gd name="T101" fmla="*/ 1673225 h 1228"/>
              <a:gd name="T102" fmla="*/ 3937000 w 2732"/>
              <a:gd name="T103" fmla="*/ 1603375 h 12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732"/>
              <a:gd name="T157" fmla="*/ 0 h 1228"/>
              <a:gd name="T158" fmla="*/ 2732 w 2732"/>
              <a:gd name="T159" fmla="*/ 1228 h 122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732" h="1228">
                <a:moveTo>
                  <a:pt x="2732" y="688"/>
                </a:moveTo>
                <a:lnTo>
                  <a:pt x="2732" y="688"/>
                </a:lnTo>
                <a:lnTo>
                  <a:pt x="2706" y="650"/>
                </a:lnTo>
                <a:lnTo>
                  <a:pt x="2678" y="612"/>
                </a:lnTo>
                <a:lnTo>
                  <a:pt x="2648" y="576"/>
                </a:lnTo>
                <a:lnTo>
                  <a:pt x="2618" y="540"/>
                </a:lnTo>
                <a:lnTo>
                  <a:pt x="2586" y="504"/>
                </a:lnTo>
                <a:lnTo>
                  <a:pt x="2554" y="470"/>
                </a:lnTo>
                <a:lnTo>
                  <a:pt x="2520" y="438"/>
                </a:lnTo>
                <a:lnTo>
                  <a:pt x="2486" y="406"/>
                </a:lnTo>
                <a:lnTo>
                  <a:pt x="2450" y="374"/>
                </a:lnTo>
                <a:lnTo>
                  <a:pt x="2414" y="344"/>
                </a:lnTo>
                <a:lnTo>
                  <a:pt x="2378" y="316"/>
                </a:lnTo>
                <a:lnTo>
                  <a:pt x="2340" y="288"/>
                </a:lnTo>
                <a:lnTo>
                  <a:pt x="2300" y="262"/>
                </a:lnTo>
                <a:lnTo>
                  <a:pt x="2260" y="236"/>
                </a:lnTo>
                <a:lnTo>
                  <a:pt x="2220" y="212"/>
                </a:lnTo>
                <a:lnTo>
                  <a:pt x="2178" y="188"/>
                </a:lnTo>
                <a:lnTo>
                  <a:pt x="2136" y="166"/>
                </a:lnTo>
                <a:lnTo>
                  <a:pt x="2094" y="146"/>
                </a:lnTo>
                <a:lnTo>
                  <a:pt x="2050" y="126"/>
                </a:lnTo>
                <a:lnTo>
                  <a:pt x="2006" y="108"/>
                </a:lnTo>
                <a:lnTo>
                  <a:pt x="1962" y="92"/>
                </a:lnTo>
                <a:lnTo>
                  <a:pt x="1916" y="76"/>
                </a:lnTo>
                <a:lnTo>
                  <a:pt x="1870" y="62"/>
                </a:lnTo>
                <a:lnTo>
                  <a:pt x="1824" y="50"/>
                </a:lnTo>
                <a:lnTo>
                  <a:pt x="1776" y="38"/>
                </a:lnTo>
                <a:lnTo>
                  <a:pt x="1728" y="28"/>
                </a:lnTo>
                <a:lnTo>
                  <a:pt x="1680" y="20"/>
                </a:lnTo>
                <a:lnTo>
                  <a:pt x="1632" y="12"/>
                </a:lnTo>
                <a:lnTo>
                  <a:pt x="1582" y="8"/>
                </a:lnTo>
                <a:lnTo>
                  <a:pt x="1532" y="4"/>
                </a:lnTo>
                <a:lnTo>
                  <a:pt x="1482" y="2"/>
                </a:lnTo>
                <a:lnTo>
                  <a:pt x="1432" y="0"/>
                </a:lnTo>
                <a:lnTo>
                  <a:pt x="1372" y="2"/>
                </a:lnTo>
                <a:lnTo>
                  <a:pt x="1314" y="4"/>
                </a:lnTo>
                <a:lnTo>
                  <a:pt x="1256" y="10"/>
                </a:lnTo>
                <a:lnTo>
                  <a:pt x="1198" y="18"/>
                </a:lnTo>
                <a:lnTo>
                  <a:pt x="1140" y="28"/>
                </a:lnTo>
                <a:lnTo>
                  <a:pt x="1084" y="38"/>
                </a:lnTo>
                <a:lnTo>
                  <a:pt x="1028" y="52"/>
                </a:lnTo>
                <a:lnTo>
                  <a:pt x="974" y="68"/>
                </a:lnTo>
                <a:lnTo>
                  <a:pt x="920" y="86"/>
                </a:lnTo>
                <a:lnTo>
                  <a:pt x="866" y="106"/>
                </a:lnTo>
                <a:lnTo>
                  <a:pt x="814" y="126"/>
                </a:lnTo>
                <a:lnTo>
                  <a:pt x="764" y="150"/>
                </a:lnTo>
                <a:lnTo>
                  <a:pt x="714" y="174"/>
                </a:lnTo>
                <a:lnTo>
                  <a:pt x="664" y="200"/>
                </a:lnTo>
                <a:lnTo>
                  <a:pt x="616" y="228"/>
                </a:lnTo>
                <a:lnTo>
                  <a:pt x="568" y="258"/>
                </a:lnTo>
                <a:lnTo>
                  <a:pt x="522" y="290"/>
                </a:lnTo>
                <a:lnTo>
                  <a:pt x="478" y="322"/>
                </a:lnTo>
                <a:lnTo>
                  <a:pt x="434" y="358"/>
                </a:lnTo>
                <a:lnTo>
                  <a:pt x="392" y="394"/>
                </a:lnTo>
                <a:lnTo>
                  <a:pt x="352" y="430"/>
                </a:lnTo>
                <a:lnTo>
                  <a:pt x="312" y="470"/>
                </a:lnTo>
                <a:lnTo>
                  <a:pt x="274" y="510"/>
                </a:lnTo>
                <a:lnTo>
                  <a:pt x="238" y="552"/>
                </a:lnTo>
                <a:lnTo>
                  <a:pt x="202" y="594"/>
                </a:lnTo>
                <a:lnTo>
                  <a:pt x="168" y="638"/>
                </a:lnTo>
                <a:lnTo>
                  <a:pt x="136" y="684"/>
                </a:lnTo>
                <a:lnTo>
                  <a:pt x="106" y="730"/>
                </a:lnTo>
                <a:lnTo>
                  <a:pt x="76" y="778"/>
                </a:lnTo>
                <a:lnTo>
                  <a:pt x="48" y="826"/>
                </a:lnTo>
                <a:lnTo>
                  <a:pt x="24" y="876"/>
                </a:lnTo>
                <a:lnTo>
                  <a:pt x="0" y="926"/>
                </a:lnTo>
                <a:lnTo>
                  <a:pt x="442" y="918"/>
                </a:lnTo>
                <a:lnTo>
                  <a:pt x="782" y="1228"/>
                </a:lnTo>
                <a:lnTo>
                  <a:pt x="806" y="1186"/>
                </a:lnTo>
                <a:lnTo>
                  <a:pt x="834" y="1144"/>
                </a:lnTo>
                <a:lnTo>
                  <a:pt x="864" y="1106"/>
                </a:lnTo>
                <a:lnTo>
                  <a:pt x="896" y="1070"/>
                </a:lnTo>
                <a:lnTo>
                  <a:pt x="932" y="1036"/>
                </a:lnTo>
                <a:lnTo>
                  <a:pt x="968" y="1004"/>
                </a:lnTo>
                <a:lnTo>
                  <a:pt x="1008" y="974"/>
                </a:lnTo>
                <a:lnTo>
                  <a:pt x="1048" y="946"/>
                </a:lnTo>
                <a:lnTo>
                  <a:pt x="1090" y="922"/>
                </a:lnTo>
                <a:lnTo>
                  <a:pt x="1136" y="902"/>
                </a:lnTo>
                <a:lnTo>
                  <a:pt x="1182" y="882"/>
                </a:lnTo>
                <a:lnTo>
                  <a:pt x="1230" y="868"/>
                </a:lnTo>
                <a:lnTo>
                  <a:pt x="1278" y="856"/>
                </a:lnTo>
                <a:lnTo>
                  <a:pt x="1328" y="846"/>
                </a:lnTo>
                <a:lnTo>
                  <a:pt x="1380" y="840"/>
                </a:lnTo>
                <a:lnTo>
                  <a:pt x="1432" y="838"/>
                </a:lnTo>
                <a:lnTo>
                  <a:pt x="1472" y="840"/>
                </a:lnTo>
                <a:lnTo>
                  <a:pt x="1512" y="844"/>
                </a:lnTo>
                <a:lnTo>
                  <a:pt x="1552" y="848"/>
                </a:lnTo>
                <a:lnTo>
                  <a:pt x="1590" y="856"/>
                </a:lnTo>
                <a:lnTo>
                  <a:pt x="1628" y="866"/>
                </a:lnTo>
                <a:lnTo>
                  <a:pt x="1664" y="876"/>
                </a:lnTo>
                <a:lnTo>
                  <a:pt x="1700" y="890"/>
                </a:lnTo>
                <a:lnTo>
                  <a:pt x="1736" y="904"/>
                </a:lnTo>
                <a:lnTo>
                  <a:pt x="1770" y="922"/>
                </a:lnTo>
                <a:lnTo>
                  <a:pt x="1804" y="940"/>
                </a:lnTo>
                <a:lnTo>
                  <a:pt x="1836" y="960"/>
                </a:lnTo>
                <a:lnTo>
                  <a:pt x="1866" y="982"/>
                </a:lnTo>
                <a:lnTo>
                  <a:pt x="1896" y="1004"/>
                </a:lnTo>
                <a:lnTo>
                  <a:pt x="1924" y="1028"/>
                </a:lnTo>
                <a:lnTo>
                  <a:pt x="1952" y="1054"/>
                </a:lnTo>
                <a:lnTo>
                  <a:pt x="1978" y="1082"/>
                </a:lnTo>
                <a:lnTo>
                  <a:pt x="2480" y="1010"/>
                </a:lnTo>
                <a:lnTo>
                  <a:pt x="2732" y="68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1420" tIns="45710" rIns="91420" bIns="45710"/>
          <a:lstStyle/>
          <a:p>
            <a:endParaRPr lang="en-US" dirty="0"/>
          </a:p>
        </p:txBody>
      </p:sp>
      <p:sp>
        <p:nvSpPr>
          <p:cNvPr id="46" name="Rectangle 286"/>
          <p:cNvSpPr txBox="1">
            <a:spLocks noChangeArrowheads="1"/>
          </p:cNvSpPr>
          <p:nvPr/>
        </p:nvSpPr>
        <p:spPr bwMode="auto">
          <a:xfrm>
            <a:off x="3204927" y="5716871"/>
            <a:ext cx="2245666" cy="921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3968" rIns="0" bIns="71984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691469"/>
            <a:r>
              <a:rPr lang="en-US" sz="1400" b="1" dirty="0"/>
              <a:t>Presidential/ Ministerial  Delivery Forum </a:t>
            </a:r>
            <a:br>
              <a:rPr lang="en-US" sz="1400" b="1" dirty="0"/>
            </a:br>
            <a:r>
              <a:rPr lang="en-US" sz="1400" dirty="0"/>
              <a:t>Thurs, 2pm</a:t>
            </a:r>
          </a:p>
        </p:txBody>
      </p:sp>
      <p:sp>
        <p:nvSpPr>
          <p:cNvPr id="47" name="Rectangle 286"/>
          <p:cNvSpPr txBox="1">
            <a:spLocks noChangeArrowheads="1"/>
          </p:cNvSpPr>
          <p:nvPr/>
        </p:nvSpPr>
        <p:spPr bwMode="auto">
          <a:xfrm>
            <a:off x="5712015" y="2362733"/>
            <a:ext cx="2389475" cy="1183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3968" rIns="0" bIns="71984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691469"/>
            <a:r>
              <a:rPr lang="en-US" sz="1400" b="1" dirty="0">
                <a:latin typeface="Calibri"/>
                <a:cs typeface="Calibri"/>
              </a:rPr>
              <a:t>MDA Initiative Working Groups &amp; District Sector Meetings </a:t>
            </a:r>
            <a:br>
              <a:rPr lang="en-US" sz="1400" b="1" dirty="0">
                <a:latin typeface="Calibri"/>
                <a:cs typeface="Calibri"/>
              </a:rPr>
            </a:br>
            <a:r>
              <a:rPr lang="en-US" sz="1400" dirty="0">
                <a:latin typeface="Calibri"/>
                <a:cs typeface="Calibri"/>
              </a:rPr>
              <a:t>Bi-Weekly sessions held before &amp; after Activity Tracker submission </a:t>
            </a:r>
          </a:p>
        </p:txBody>
      </p:sp>
      <p:sp>
        <p:nvSpPr>
          <p:cNvPr id="50" name="Rectangle 286"/>
          <p:cNvSpPr txBox="1">
            <a:spLocks noChangeArrowheads="1"/>
          </p:cNvSpPr>
          <p:nvPr/>
        </p:nvSpPr>
        <p:spPr bwMode="auto">
          <a:xfrm>
            <a:off x="386725" y="3904483"/>
            <a:ext cx="2182583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691469"/>
            <a:r>
              <a:rPr lang="en-US" sz="1400" dirty="0">
                <a:latin typeface="Calibri"/>
                <a:cs typeface="Calibri"/>
              </a:rPr>
              <a:t>PDT aggregates MDA submissions to collate Milestones hit/missed and create Delivery Forum outputs (e.g. milestone summary and issues for resolution)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191432" y="1663524"/>
            <a:ext cx="1686549" cy="4197284"/>
            <a:chOff x="6975075" y="1345732"/>
            <a:chExt cx="2567392" cy="3229757"/>
          </a:xfrm>
        </p:grpSpPr>
        <p:sp>
          <p:nvSpPr>
            <p:cNvPr id="52" name="RoundedRectangle 30"/>
            <p:cNvSpPr txBox="1"/>
            <p:nvPr>
              <p:custDataLst>
                <p:tags r:id="rId10"/>
              </p:custDataLst>
            </p:nvPr>
          </p:nvSpPr>
          <p:spPr>
            <a:xfrm>
              <a:off x="6975075" y="1345732"/>
              <a:ext cx="2499712" cy="322975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95" eaLnBrk="1" hangingPunct="1"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9pPr>
            </a:lstStyle>
            <a:p>
              <a:endParaRPr lang="en-US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3" name="Straight Connector 52"/>
            <p:cNvCxnSpPr>
              <a:cxnSpLocks/>
            </p:cNvCxnSpPr>
            <p:nvPr/>
          </p:nvCxnSpPr>
          <p:spPr>
            <a:xfrm>
              <a:off x="7172848" y="2325483"/>
              <a:ext cx="210416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4"/>
            <p:cNvSpPr txBox="1">
              <a:spLocks/>
            </p:cNvSpPr>
            <p:nvPr/>
          </p:nvSpPr>
          <p:spPr>
            <a:xfrm>
              <a:off x="7172849" y="1503626"/>
              <a:ext cx="2369618" cy="769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300" b="1" dirty="0">
                  <a:solidFill>
                    <a:schemeClr val="bg1"/>
                  </a:solidFill>
                </a:rPr>
                <a:t>Additional </a:t>
              </a:r>
            </a:p>
            <a:p>
              <a:r>
                <a:rPr lang="en-US" sz="1300" b="1" dirty="0">
                  <a:solidFill>
                    <a:schemeClr val="bg1"/>
                  </a:solidFill>
                </a:rPr>
                <a:t>mechanisms for issues identification and resolution: </a:t>
              </a:r>
            </a:p>
          </p:txBody>
        </p:sp>
        <p:sp>
          <p:nvSpPr>
            <p:cNvPr id="55" name="Rectangle 4"/>
            <p:cNvSpPr txBox="1">
              <a:spLocks/>
            </p:cNvSpPr>
            <p:nvPr/>
          </p:nvSpPr>
          <p:spPr>
            <a:xfrm>
              <a:off x="7172849" y="2401684"/>
              <a:ext cx="2104162" cy="1539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buClr>
                  <a:schemeClr val="bg1"/>
                </a:buClr>
              </a:pPr>
              <a:r>
                <a:rPr lang="en-US" sz="1300" dirty="0">
                  <a:solidFill>
                    <a:schemeClr val="bg1"/>
                  </a:solidFill>
                </a:rPr>
                <a:t>Daily District sector specific issues log </a:t>
              </a:r>
            </a:p>
            <a:p>
              <a:pPr marL="1620" lvl="1" indent="0">
                <a:buClr>
                  <a:schemeClr val="bg1"/>
                </a:buClr>
                <a:buNone/>
              </a:pPr>
              <a:endParaRPr lang="en-US" sz="1300" dirty="0">
                <a:solidFill>
                  <a:schemeClr val="bg1"/>
                </a:solidFill>
              </a:endParaRPr>
            </a:p>
            <a:p>
              <a:pPr lvl="1">
                <a:buClr>
                  <a:schemeClr val="bg1"/>
                </a:buClr>
              </a:pPr>
              <a:r>
                <a:rPr lang="en-US" sz="1300" dirty="0">
                  <a:solidFill>
                    <a:schemeClr val="bg1"/>
                  </a:solidFill>
                </a:rPr>
                <a:t>Fortnightly Sector Deep Dives to review milestones missed</a:t>
              </a:r>
            </a:p>
            <a:p>
              <a:pPr marL="1620" lvl="1" indent="0">
                <a:buClr>
                  <a:schemeClr val="bg1"/>
                </a:buClr>
                <a:buNone/>
              </a:pP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Rectangle 286"/>
          <p:cNvSpPr txBox="1">
            <a:spLocks noChangeArrowheads="1"/>
          </p:cNvSpPr>
          <p:nvPr/>
        </p:nvSpPr>
        <p:spPr bwMode="auto">
          <a:xfrm>
            <a:off x="5944549" y="3917092"/>
            <a:ext cx="2118997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691469"/>
            <a:r>
              <a:rPr lang="en-US" sz="1400" dirty="0">
                <a:latin typeface="Calibri"/>
                <a:cs typeface="Calibri"/>
              </a:rPr>
              <a:t>Post Delivery Forum, Sector Action Trackers produced and follow-up happens via: </a:t>
            </a:r>
          </a:p>
          <a:p>
            <a:pPr lvl="2" defTabSz="691469"/>
            <a:r>
              <a:rPr lang="en-US" sz="1400" dirty="0">
                <a:latin typeface="Calibri"/>
                <a:cs typeface="Calibri"/>
              </a:rPr>
              <a:t>HE meetings </a:t>
            </a:r>
          </a:p>
          <a:p>
            <a:pPr lvl="2" defTabSz="691469"/>
            <a:r>
              <a:rPr lang="en-US" sz="1400" dirty="0">
                <a:latin typeface="Calibri"/>
                <a:cs typeface="Calibri"/>
              </a:rPr>
              <a:t>Bi-lateral MDA meetings</a:t>
            </a:r>
          </a:p>
          <a:p>
            <a:pPr lvl="2" defTabSz="691469"/>
            <a:r>
              <a:rPr lang="en-US" sz="1400" dirty="0">
                <a:latin typeface="Calibri"/>
                <a:cs typeface="Calibri"/>
              </a:rPr>
              <a:t>Other actions</a:t>
            </a:r>
          </a:p>
        </p:txBody>
      </p:sp>
      <p:sp>
        <p:nvSpPr>
          <p:cNvPr id="71" name="Rectangle 286"/>
          <p:cNvSpPr txBox="1">
            <a:spLocks noChangeArrowheads="1"/>
          </p:cNvSpPr>
          <p:nvPr/>
        </p:nvSpPr>
        <p:spPr bwMode="auto">
          <a:xfrm>
            <a:off x="2569313" y="1015404"/>
            <a:ext cx="48527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691469"/>
            <a:r>
              <a:rPr lang="en-US" sz="1400" dirty="0">
                <a:latin typeface="Calibri"/>
                <a:cs typeface="Calibri"/>
              </a:rPr>
              <a:t>MDAs:</a:t>
            </a:r>
          </a:p>
          <a:p>
            <a:pPr lvl="2" defTabSz="691469"/>
            <a:r>
              <a:rPr lang="en-US" sz="1400" dirty="0">
                <a:latin typeface="Calibri"/>
                <a:cs typeface="Calibri"/>
              </a:rPr>
              <a:t>Implement activities at District and Central level, directly or via Implementing Partners</a:t>
            </a:r>
          </a:p>
          <a:p>
            <a:pPr lvl="2" defTabSz="691469"/>
            <a:r>
              <a:rPr lang="en-US" sz="1400" dirty="0">
                <a:latin typeface="Calibri"/>
                <a:cs typeface="Calibri"/>
              </a:rPr>
              <a:t>Update activity trackers to report implementation </a:t>
            </a:r>
          </a:p>
          <a:p>
            <a:pPr lvl="2" defTabSz="691469"/>
            <a:r>
              <a:rPr lang="en-US" sz="1400" dirty="0">
                <a:latin typeface="Calibri"/>
                <a:cs typeface="Calibri"/>
              </a:rPr>
              <a:t>Resolve/escalate issues affecting implementation</a:t>
            </a:r>
          </a:p>
        </p:txBody>
      </p:sp>
      <p:sp>
        <p:nvSpPr>
          <p:cNvPr id="74" name="Rectangle 286"/>
          <p:cNvSpPr txBox="1">
            <a:spLocks noChangeArrowheads="1"/>
          </p:cNvSpPr>
          <p:nvPr/>
        </p:nvSpPr>
        <p:spPr bwMode="auto">
          <a:xfrm>
            <a:off x="2569308" y="3672394"/>
            <a:ext cx="1747520" cy="26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691469"/>
            <a:endParaRPr lang="en-US" sz="13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462010" y="2162234"/>
            <a:ext cx="3226724" cy="3281747"/>
            <a:chOff x="1734352" y="1990240"/>
            <a:chExt cx="3226723" cy="3281747"/>
          </a:xfrm>
        </p:grpSpPr>
        <p:grpSp>
          <p:nvGrpSpPr>
            <p:cNvPr id="3" name="Group 2"/>
            <p:cNvGrpSpPr/>
            <p:nvPr/>
          </p:nvGrpSpPr>
          <p:grpSpPr>
            <a:xfrm flipH="1">
              <a:off x="1734352" y="1990240"/>
              <a:ext cx="3226723" cy="3281747"/>
              <a:chOff x="1281087" y="1671080"/>
              <a:chExt cx="4442548" cy="4257049"/>
            </a:xfrm>
          </p:grpSpPr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1476208" y="1671080"/>
                <a:ext cx="3862840" cy="1663800"/>
              </a:xfrm>
              <a:custGeom>
                <a:avLst/>
                <a:gdLst>
                  <a:gd name="T0" fmla="*/ 2732 w 2732"/>
                  <a:gd name="T1" fmla="*/ 688 h 1228"/>
                  <a:gd name="T2" fmla="*/ 2678 w 2732"/>
                  <a:gd name="T3" fmla="*/ 612 h 1228"/>
                  <a:gd name="T4" fmla="*/ 2618 w 2732"/>
                  <a:gd name="T5" fmla="*/ 540 h 1228"/>
                  <a:gd name="T6" fmla="*/ 2554 w 2732"/>
                  <a:gd name="T7" fmla="*/ 470 h 1228"/>
                  <a:gd name="T8" fmla="*/ 2486 w 2732"/>
                  <a:gd name="T9" fmla="*/ 406 h 1228"/>
                  <a:gd name="T10" fmla="*/ 2414 w 2732"/>
                  <a:gd name="T11" fmla="*/ 344 h 1228"/>
                  <a:gd name="T12" fmla="*/ 2340 w 2732"/>
                  <a:gd name="T13" fmla="*/ 288 h 1228"/>
                  <a:gd name="T14" fmla="*/ 2260 w 2732"/>
                  <a:gd name="T15" fmla="*/ 236 h 1228"/>
                  <a:gd name="T16" fmla="*/ 2178 w 2732"/>
                  <a:gd name="T17" fmla="*/ 188 h 1228"/>
                  <a:gd name="T18" fmla="*/ 2094 w 2732"/>
                  <a:gd name="T19" fmla="*/ 146 h 1228"/>
                  <a:gd name="T20" fmla="*/ 2006 w 2732"/>
                  <a:gd name="T21" fmla="*/ 108 h 1228"/>
                  <a:gd name="T22" fmla="*/ 1916 w 2732"/>
                  <a:gd name="T23" fmla="*/ 76 h 1228"/>
                  <a:gd name="T24" fmla="*/ 1824 w 2732"/>
                  <a:gd name="T25" fmla="*/ 50 h 1228"/>
                  <a:gd name="T26" fmla="*/ 1728 w 2732"/>
                  <a:gd name="T27" fmla="*/ 28 h 1228"/>
                  <a:gd name="T28" fmla="*/ 1632 w 2732"/>
                  <a:gd name="T29" fmla="*/ 12 h 1228"/>
                  <a:gd name="T30" fmla="*/ 1532 w 2732"/>
                  <a:gd name="T31" fmla="*/ 4 h 1228"/>
                  <a:gd name="T32" fmla="*/ 1432 w 2732"/>
                  <a:gd name="T33" fmla="*/ 0 h 1228"/>
                  <a:gd name="T34" fmla="*/ 1372 w 2732"/>
                  <a:gd name="T35" fmla="*/ 2 h 1228"/>
                  <a:gd name="T36" fmla="*/ 1256 w 2732"/>
                  <a:gd name="T37" fmla="*/ 10 h 1228"/>
                  <a:gd name="T38" fmla="*/ 1140 w 2732"/>
                  <a:gd name="T39" fmla="*/ 28 h 1228"/>
                  <a:gd name="T40" fmla="*/ 1028 w 2732"/>
                  <a:gd name="T41" fmla="*/ 52 h 1228"/>
                  <a:gd name="T42" fmla="*/ 920 w 2732"/>
                  <a:gd name="T43" fmla="*/ 86 h 1228"/>
                  <a:gd name="T44" fmla="*/ 814 w 2732"/>
                  <a:gd name="T45" fmla="*/ 126 h 1228"/>
                  <a:gd name="T46" fmla="*/ 714 w 2732"/>
                  <a:gd name="T47" fmla="*/ 174 h 1228"/>
                  <a:gd name="T48" fmla="*/ 616 w 2732"/>
                  <a:gd name="T49" fmla="*/ 228 h 1228"/>
                  <a:gd name="T50" fmla="*/ 522 w 2732"/>
                  <a:gd name="T51" fmla="*/ 290 h 1228"/>
                  <a:gd name="T52" fmla="*/ 434 w 2732"/>
                  <a:gd name="T53" fmla="*/ 358 h 1228"/>
                  <a:gd name="T54" fmla="*/ 352 w 2732"/>
                  <a:gd name="T55" fmla="*/ 430 h 1228"/>
                  <a:gd name="T56" fmla="*/ 274 w 2732"/>
                  <a:gd name="T57" fmla="*/ 510 h 1228"/>
                  <a:gd name="T58" fmla="*/ 202 w 2732"/>
                  <a:gd name="T59" fmla="*/ 594 h 1228"/>
                  <a:gd name="T60" fmla="*/ 136 w 2732"/>
                  <a:gd name="T61" fmla="*/ 684 h 1228"/>
                  <a:gd name="T62" fmla="*/ 76 w 2732"/>
                  <a:gd name="T63" fmla="*/ 778 h 1228"/>
                  <a:gd name="T64" fmla="*/ 24 w 2732"/>
                  <a:gd name="T65" fmla="*/ 876 h 1228"/>
                  <a:gd name="T66" fmla="*/ 442 w 2732"/>
                  <a:gd name="T67" fmla="*/ 918 h 1228"/>
                  <a:gd name="T68" fmla="*/ 782 w 2732"/>
                  <a:gd name="T69" fmla="*/ 1228 h 1228"/>
                  <a:gd name="T70" fmla="*/ 834 w 2732"/>
                  <a:gd name="T71" fmla="*/ 1144 h 1228"/>
                  <a:gd name="T72" fmla="*/ 896 w 2732"/>
                  <a:gd name="T73" fmla="*/ 1070 h 1228"/>
                  <a:gd name="T74" fmla="*/ 968 w 2732"/>
                  <a:gd name="T75" fmla="*/ 1004 h 1228"/>
                  <a:gd name="T76" fmla="*/ 1048 w 2732"/>
                  <a:gd name="T77" fmla="*/ 946 h 1228"/>
                  <a:gd name="T78" fmla="*/ 1136 w 2732"/>
                  <a:gd name="T79" fmla="*/ 902 h 1228"/>
                  <a:gd name="T80" fmla="*/ 1230 w 2732"/>
                  <a:gd name="T81" fmla="*/ 868 h 1228"/>
                  <a:gd name="T82" fmla="*/ 1328 w 2732"/>
                  <a:gd name="T83" fmla="*/ 846 h 1228"/>
                  <a:gd name="T84" fmla="*/ 1432 w 2732"/>
                  <a:gd name="T85" fmla="*/ 838 h 1228"/>
                  <a:gd name="T86" fmla="*/ 1472 w 2732"/>
                  <a:gd name="T87" fmla="*/ 840 h 1228"/>
                  <a:gd name="T88" fmla="*/ 1552 w 2732"/>
                  <a:gd name="T89" fmla="*/ 848 h 1228"/>
                  <a:gd name="T90" fmla="*/ 1628 w 2732"/>
                  <a:gd name="T91" fmla="*/ 866 h 1228"/>
                  <a:gd name="T92" fmla="*/ 1700 w 2732"/>
                  <a:gd name="T93" fmla="*/ 890 h 1228"/>
                  <a:gd name="T94" fmla="*/ 1770 w 2732"/>
                  <a:gd name="T95" fmla="*/ 922 h 1228"/>
                  <a:gd name="T96" fmla="*/ 1836 w 2732"/>
                  <a:gd name="T97" fmla="*/ 960 h 1228"/>
                  <a:gd name="T98" fmla="*/ 1896 w 2732"/>
                  <a:gd name="T99" fmla="*/ 1004 h 1228"/>
                  <a:gd name="T100" fmla="*/ 1952 w 2732"/>
                  <a:gd name="T101" fmla="*/ 1054 h 1228"/>
                  <a:gd name="T102" fmla="*/ 2480 w 2732"/>
                  <a:gd name="T103" fmla="*/ 1010 h 12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732"/>
                  <a:gd name="T157" fmla="*/ 0 h 1228"/>
                  <a:gd name="T158" fmla="*/ 2732 w 2732"/>
                  <a:gd name="T159" fmla="*/ 1228 h 12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732" h="1228">
                    <a:moveTo>
                      <a:pt x="2732" y="688"/>
                    </a:moveTo>
                    <a:lnTo>
                      <a:pt x="2732" y="688"/>
                    </a:lnTo>
                    <a:lnTo>
                      <a:pt x="2706" y="650"/>
                    </a:lnTo>
                    <a:lnTo>
                      <a:pt x="2678" y="612"/>
                    </a:lnTo>
                    <a:lnTo>
                      <a:pt x="2648" y="576"/>
                    </a:lnTo>
                    <a:lnTo>
                      <a:pt x="2618" y="540"/>
                    </a:lnTo>
                    <a:lnTo>
                      <a:pt x="2586" y="504"/>
                    </a:lnTo>
                    <a:lnTo>
                      <a:pt x="2554" y="470"/>
                    </a:lnTo>
                    <a:lnTo>
                      <a:pt x="2520" y="438"/>
                    </a:lnTo>
                    <a:lnTo>
                      <a:pt x="2486" y="406"/>
                    </a:lnTo>
                    <a:lnTo>
                      <a:pt x="2450" y="374"/>
                    </a:lnTo>
                    <a:lnTo>
                      <a:pt x="2414" y="344"/>
                    </a:lnTo>
                    <a:lnTo>
                      <a:pt x="2378" y="316"/>
                    </a:lnTo>
                    <a:lnTo>
                      <a:pt x="2340" y="288"/>
                    </a:lnTo>
                    <a:lnTo>
                      <a:pt x="2300" y="262"/>
                    </a:lnTo>
                    <a:lnTo>
                      <a:pt x="2260" y="236"/>
                    </a:lnTo>
                    <a:lnTo>
                      <a:pt x="2220" y="212"/>
                    </a:lnTo>
                    <a:lnTo>
                      <a:pt x="2178" y="188"/>
                    </a:lnTo>
                    <a:lnTo>
                      <a:pt x="2136" y="166"/>
                    </a:lnTo>
                    <a:lnTo>
                      <a:pt x="2094" y="146"/>
                    </a:lnTo>
                    <a:lnTo>
                      <a:pt x="2050" y="126"/>
                    </a:lnTo>
                    <a:lnTo>
                      <a:pt x="2006" y="108"/>
                    </a:lnTo>
                    <a:lnTo>
                      <a:pt x="1962" y="92"/>
                    </a:lnTo>
                    <a:lnTo>
                      <a:pt x="1916" y="76"/>
                    </a:lnTo>
                    <a:lnTo>
                      <a:pt x="1870" y="62"/>
                    </a:lnTo>
                    <a:lnTo>
                      <a:pt x="1824" y="50"/>
                    </a:lnTo>
                    <a:lnTo>
                      <a:pt x="1776" y="38"/>
                    </a:lnTo>
                    <a:lnTo>
                      <a:pt x="1728" y="28"/>
                    </a:lnTo>
                    <a:lnTo>
                      <a:pt x="1680" y="20"/>
                    </a:lnTo>
                    <a:lnTo>
                      <a:pt x="1632" y="12"/>
                    </a:lnTo>
                    <a:lnTo>
                      <a:pt x="1582" y="8"/>
                    </a:lnTo>
                    <a:lnTo>
                      <a:pt x="1532" y="4"/>
                    </a:lnTo>
                    <a:lnTo>
                      <a:pt x="1482" y="2"/>
                    </a:lnTo>
                    <a:lnTo>
                      <a:pt x="1432" y="0"/>
                    </a:lnTo>
                    <a:lnTo>
                      <a:pt x="1372" y="2"/>
                    </a:lnTo>
                    <a:lnTo>
                      <a:pt x="1314" y="4"/>
                    </a:lnTo>
                    <a:lnTo>
                      <a:pt x="1256" y="10"/>
                    </a:lnTo>
                    <a:lnTo>
                      <a:pt x="1198" y="18"/>
                    </a:lnTo>
                    <a:lnTo>
                      <a:pt x="1140" y="28"/>
                    </a:lnTo>
                    <a:lnTo>
                      <a:pt x="1084" y="38"/>
                    </a:lnTo>
                    <a:lnTo>
                      <a:pt x="1028" y="52"/>
                    </a:lnTo>
                    <a:lnTo>
                      <a:pt x="974" y="68"/>
                    </a:lnTo>
                    <a:lnTo>
                      <a:pt x="920" y="86"/>
                    </a:lnTo>
                    <a:lnTo>
                      <a:pt x="866" y="106"/>
                    </a:lnTo>
                    <a:lnTo>
                      <a:pt x="814" y="126"/>
                    </a:lnTo>
                    <a:lnTo>
                      <a:pt x="764" y="150"/>
                    </a:lnTo>
                    <a:lnTo>
                      <a:pt x="714" y="174"/>
                    </a:lnTo>
                    <a:lnTo>
                      <a:pt x="664" y="200"/>
                    </a:lnTo>
                    <a:lnTo>
                      <a:pt x="616" y="228"/>
                    </a:lnTo>
                    <a:lnTo>
                      <a:pt x="568" y="258"/>
                    </a:lnTo>
                    <a:lnTo>
                      <a:pt x="522" y="290"/>
                    </a:lnTo>
                    <a:lnTo>
                      <a:pt x="478" y="322"/>
                    </a:lnTo>
                    <a:lnTo>
                      <a:pt x="434" y="358"/>
                    </a:lnTo>
                    <a:lnTo>
                      <a:pt x="392" y="394"/>
                    </a:lnTo>
                    <a:lnTo>
                      <a:pt x="352" y="430"/>
                    </a:lnTo>
                    <a:lnTo>
                      <a:pt x="312" y="470"/>
                    </a:lnTo>
                    <a:lnTo>
                      <a:pt x="274" y="510"/>
                    </a:lnTo>
                    <a:lnTo>
                      <a:pt x="238" y="552"/>
                    </a:lnTo>
                    <a:lnTo>
                      <a:pt x="202" y="594"/>
                    </a:lnTo>
                    <a:lnTo>
                      <a:pt x="168" y="638"/>
                    </a:lnTo>
                    <a:lnTo>
                      <a:pt x="136" y="684"/>
                    </a:lnTo>
                    <a:lnTo>
                      <a:pt x="106" y="730"/>
                    </a:lnTo>
                    <a:lnTo>
                      <a:pt x="76" y="778"/>
                    </a:lnTo>
                    <a:lnTo>
                      <a:pt x="48" y="826"/>
                    </a:lnTo>
                    <a:lnTo>
                      <a:pt x="24" y="876"/>
                    </a:lnTo>
                    <a:lnTo>
                      <a:pt x="0" y="926"/>
                    </a:lnTo>
                    <a:lnTo>
                      <a:pt x="442" y="918"/>
                    </a:lnTo>
                    <a:lnTo>
                      <a:pt x="782" y="1228"/>
                    </a:lnTo>
                    <a:lnTo>
                      <a:pt x="806" y="1186"/>
                    </a:lnTo>
                    <a:lnTo>
                      <a:pt x="834" y="1144"/>
                    </a:lnTo>
                    <a:lnTo>
                      <a:pt x="864" y="1106"/>
                    </a:lnTo>
                    <a:lnTo>
                      <a:pt x="896" y="1070"/>
                    </a:lnTo>
                    <a:lnTo>
                      <a:pt x="932" y="1036"/>
                    </a:lnTo>
                    <a:lnTo>
                      <a:pt x="968" y="1004"/>
                    </a:lnTo>
                    <a:lnTo>
                      <a:pt x="1008" y="974"/>
                    </a:lnTo>
                    <a:lnTo>
                      <a:pt x="1048" y="946"/>
                    </a:lnTo>
                    <a:lnTo>
                      <a:pt x="1090" y="922"/>
                    </a:lnTo>
                    <a:lnTo>
                      <a:pt x="1136" y="902"/>
                    </a:lnTo>
                    <a:lnTo>
                      <a:pt x="1182" y="882"/>
                    </a:lnTo>
                    <a:lnTo>
                      <a:pt x="1230" y="868"/>
                    </a:lnTo>
                    <a:lnTo>
                      <a:pt x="1278" y="856"/>
                    </a:lnTo>
                    <a:lnTo>
                      <a:pt x="1328" y="846"/>
                    </a:lnTo>
                    <a:lnTo>
                      <a:pt x="1380" y="840"/>
                    </a:lnTo>
                    <a:lnTo>
                      <a:pt x="1432" y="838"/>
                    </a:lnTo>
                    <a:lnTo>
                      <a:pt x="1472" y="840"/>
                    </a:lnTo>
                    <a:lnTo>
                      <a:pt x="1512" y="844"/>
                    </a:lnTo>
                    <a:lnTo>
                      <a:pt x="1552" y="848"/>
                    </a:lnTo>
                    <a:lnTo>
                      <a:pt x="1590" y="856"/>
                    </a:lnTo>
                    <a:lnTo>
                      <a:pt x="1628" y="866"/>
                    </a:lnTo>
                    <a:lnTo>
                      <a:pt x="1664" y="876"/>
                    </a:lnTo>
                    <a:lnTo>
                      <a:pt x="1700" y="890"/>
                    </a:lnTo>
                    <a:lnTo>
                      <a:pt x="1736" y="904"/>
                    </a:lnTo>
                    <a:lnTo>
                      <a:pt x="1770" y="922"/>
                    </a:lnTo>
                    <a:lnTo>
                      <a:pt x="1804" y="940"/>
                    </a:lnTo>
                    <a:lnTo>
                      <a:pt x="1836" y="960"/>
                    </a:lnTo>
                    <a:lnTo>
                      <a:pt x="1866" y="982"/>
                    </a:lnTo>
                    <a:lnTo>
                      <a:pt x="1896" y="1004"/>
                    </a:lnTo>
                    <a:lnTo>
                      <a:pt x="1924" y="1028"/>
                    </a:lnTo>
                    <a:lnTo>
                      <a:pt x="1952" y="1054"/>
                    </a:lnTo>
                    <a:lnTo>
                      <a:pt x="1978" y="1082"/>
                    </a:lnTo>
                    <a:lnTo>
                      <a:pt x="2480" y="1010"/>
                    </a:lnTo>
                    <a:lnTo>
                      <a:pt x="2732" y="688"/>
                    </a:lnTo>
                    <a:close/>
                  </a:path>
                </a:pathLst>
              </a:custGeom>
              <a:gradFill>
                <a:gsLst>
                  <a:gs pos="65000">
                    <a:srgbClr val="E5F4FF"/>
                  </a:gs>
                  <a:gs pos="87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/>
                  </a:gs>
                </a:gsLst>
                <a:lin ang="2400000" scaled="0"/>
              </a:gradFill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281087" y="3034095"/>
                <a:ext cx="2225516" cy="2894034"/>
              </a:xfrm>
              <a:custGeom>
                <a:avLst/>
                <a:gdLst>
                  <a:gd name="T0" fmla="*/ 1472 w 1574"/>
                  <a:gd name="T1" fmla="*/ 1298 h 2136"/>
                  <a:gd name="T2" fmla="*/ 1406 w 1574"/>
                  <a:gd name="T3" fmla="*/ 1286 h 2136"/>
                  <a:gd name="T4" fmla="*/ 1342 w 1574"/>
                  <a:gd name="T5" fmla="*/ 1268 h 2136"/>
                  <a:gd name="T6" fmla="*/ 1280 w 1574"/>
                  <a:gd name="T7" fmla="*/ 1246 h 2136"/>
                  <a:gd name="T8" fmla="*/ 1220 w 1574"/>
                  <a:gd name="T9" fmla="*/ 1216 h 2136"/>
                  <a:gd name="T10" fmla="*/ 1164 w 1574"/>
                  <a:gd name="T11" fmla="*/ 1184 h 2136"/>
                  <a:gd name="T12" fmla="*/ 1112 w 1574"/>
                  <a:gd name="T13" fmla="*/ 1146 h 2136"/>
                  <a:gd name="T14" fmla="*/ 1062 w 1574"/>
                  <a:gd name="T15" fmla="*/ 1102 h 2136"/>
                  <a:gd name="T16" fmla="*/ 1018 w 1574"/>
                  <a:gd name="T17" fmla="*/ 1056 h 2136"/>
                  <a:gd name="T18" fmla="*/ 976 w 1574"/>
                  <a:gd name="T19" fmla="*/ 1006 h 2136"/>
                  <a:gd name="T20" fmla="*/ 940 w 1574"/>
                  <a:gd name="T21" fmla="*/ 952 h 2136"/>
                  <a:gd name="T22" fmla="*/ 910 w 1574"/>
                  <a:gd name="T23" fmla="*/ 894 h 2136"/>
                  <a:gd name="T24" fmla="*/ 882 w 1574"/>
                  <a:gd name="T25" fmla="*/ 834 h 2136"/>
                  <a:gd name="T26" fmla="*/ 862 w 1574"/>
                  <a:gd name="T27" fmla="*/ 770 h 2136"/>
                  <a:gd name="T28" fmla="*/ 846 w 1574"/>
                  <a:gd name="T29" fmla="*/ 706 h 2136"/>
                  <a:gd name="T30" fmla="*/ 836 w 1574"/>
                  <a:gd name="T31" fmla="*/ 638 h 2136"/>
                  <a:gd name="T32" fmla="*/ 834 w 1574"/>
                  <a:gd name="T33" fmla="*/ 568 h 2136"/>
                  <a:gd name="T34" fmla="*/ 834 w 1574"/>
                  <a:gd name="T35" fmla="*/ 536 h 2136"/>
                  <a:gd name="T36" fmla="*/ 840 w 1574"/>
                  <a:gd name="T37" fmla="*/ 470 h 2136"/>
                  <a:gd name="T38" fmla="*/ 852 w 1574"/>
                  <a:gd name="T39" fmla="*/ 406 h 2136"/>
                  <a:gd name="T40" fmla="*/ 868 w 1574"/>
                  <a:gd name="T41" fmla="*/ 344 h 2136"/>
                  <a:gd name="T42" fmla="*/ 528 w 1574"/>
                  <a:gd name="T43" fmla="*/ 0 h 2136"/>
                  <a:gd name="T44" fmla="*/ 100 w 1574"/>
                  <a:gd name="T45" fmla="*/ 10 h 2136"/>
                  <a:gd name="T46" fmla="*/ 56 w 1574"/>
                  <a:gd name="T47" fmla="*/ 142 h 2136"/>
                  <a:gd name="T48" fmla="*/ 24 w 1574"/>
                  <a:gd name="T49" fmla="*/ 280 h 2136"/>
                  <a:gd name="T50" fmla="*/ 6 w 1574"/>
                  <a:gd name="T51" fmla="*/ 420 h 2136"/>
                  <a:gd name="T52" fmla="*/ 0 w 1574"/>
                  <a:gd name="T53" fmla="*/ 566 h 2136"/>
                  <a:gd name="T54" fmla="*/ 2 w 1574"/>
                  <a:gd name="T55" fmla="*/ 646 h 2136"/>
                  <a:gd name="T56" fmla="*/ 18 w 1574"/>
                  <a:gd name="T57" fmla="*/ 804 h 2136"/>
                  <a:gd name="T58" fmla="*/ 48 w 1574"/>
                  <a:gd name="T59" fmla="*/ 958 h 2136"/>
                  <a:gd name="T60" fmla="*/ 94 w 1574"/>
                  <a:gd name="T61" fmla="*/ 1106 h 2136"/>
                  <a:gd name="T62" fmla="*/ 154 w 1574"/>
                  <a:gd name="T63" fmla="*/ 1246 h 2136"/>
                  <a:gd name="T64" fmla="*/ 226 w 1574"/>
                  <a:gd name="T65" fmla="*/ 1380 h 2136"/>
                  <a:gd name="T66" fmla="*/ 312 w 1574"/>
                  <a:gd name="T67" fmla="*/ 1506 h 2136"/>
                  <a:gd name="T68" fmla="*/ 408 w 1574"/>
                  <a:gd name="T69" fmla="*/ 1622 h 2136"/>
                  <a:gd name="T70" fmla="*/ 514 w 1574"/>
                  <a:gd name="T71" fmla="*/ 1728 h 2136"/>
                  <a:gd name="T72" fmla="*/ 630 w 1574"/>
                  <a:gd name="T73" fmla="*/ 1824 h 2136"/>
                  <a:gd name="T74" fmla="*/ 756 w 1574"/>
                  <a:gd name="T75" fmla="*/ 1910 h 2136"/>
                  <a:gd name="T76" fmla="*/ 890 w 1574"/>
                  <a:gd name="T77" fmla="*/ 1982 h 2136"/>
                  <a:gd name="T78" fmla="*/ 1030 w 1574"/>
                  <a:gd name="T79" fmla="*/ 2042 h 2136"/>
                  <a:gd name="T80" fmla="*/ 1178 w 1574"/>
                  <a:gd name="T81" fmla="*/ 2088 h 2136"/>
                  <a:gd name="T82" fmla="*/ 1332 w 1574"/>
                  <a:gd name="T83" fmla="*/ 2118 h 2136"/>
                  <a:gd name="T84" fmla="*/ 1490 w 1574"/>
                  <a:gd name="T85" fmla="*/ 2134 h 2136"/>
                  <a:gd name="T86" fmla="*/ 1570 w 1574"/>
                  <a:gd name="T87" fmla="*/ 2136 h 2136"/>
                  <a:gd name="T88" fmla="*/ 1354 w 1574"/>
                  <a:gd name="T89" fmla="*/ 1734 h 2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74"/>
                  <a:gd name="T136" fmla="*/ 0 h 2136"/>
                  <a:gd name="T137" fmla="*/ 1574 w 1574"/>
                  <a:gd name="T138" fmla="*/ 2136 h 21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74" h="2136">
                    <a:moveTo>
                      <a:pt x="1472" y="1298"/>
                    </a:moveTo>
                    <a:lnTo>
                      <a:pt x="1472" y="1298"/>
                    </a:lnTo>
                    <a:lnTo>
                      <a:pt x="1438" y="1294"/>
                    </a:lnTo>
                    <a:lnTo>
                      <a:pt x="1406" y="1286"/>
                    </a:lnTo>
                    <a:lnTo>
                      <a:pt x="1372" y="1278"/>
                    </a:lnTo>
                    <a:lnTo>
                      <a:pt x="1342" y="1268"/>
                    </a:lnTo>
                    <a:lnTo>
                      <a:pt x="1310" y="1258"/>
                    </a:lnTo>
                    <a:lnTo>
                      <a:pt x="1280" y="1246"/>
                    </a:lnTo>
                    <a:lnTo>
                      <a:pt x="1250" y="1232"/>
                    </a:lnTo>
                    <a:lnTo>
                      <a:pt x="1220" y="1216"/>
                    </a:lnTo>
                    <a:lnTo>
                      <a:pt x="1192" y="1200"/>
                    </a:lnTo>
                    <a:lnTo>
                      <a:pt x="1164" y="1184"/>
                    </a:lnTo>
                    <a:lnTo>
                      <a:pt x="1138" y="1164"/>
                    </a:lnTo>
                    <a:lnTo>
                      <a:pt x="1112" y="1146"/>
                    </a:lnTo>
                    <a:lnTo>
                      <a:pt x="1086" y="1124"/>
                    </a:lnTo>
                    <a:lnTo>
                      <a:pt x="1062" y="1102"/>
                    </a:lnTo>
                    <a:lnTo>
                      <a:pt x="1040" y="1080"/>
                    </a:lnTo>
                    <a:lnTo>
                      <a:pt x="1018" y="1056"/>
                    </a:lnTo>
                    <a:lnTo>
                      <a:pt x="996" y="1032"/>
                    </a:lnTo>
                    <a:lnTo>
                      <a:pt x="976" y="1006"/>
                    </a:lnTo>
                    <a:lnTo>
                      <a:pt x="958" y="978"/>
                    </a:lnTo>
                    <a:lnTo>
                      <a:pt x="940" y="952"/>
                    </a:lnTo>
                    <a:lnTo>
                      <a:pt x="924" y="922"/>
                    </a:lnTo>
                    <a:lnTo>
                      <a:pt x="910" y="894"/>
                    </a:lnTo>
                    <a:lnTo>
                      <a:pt x="896" y="864"/>
                    </a:lnTo>
                    <a:lnTo>
                      <a:pt x="882" y="834"/>
                    </a:lnTo>
                    <a:lnTo>
                      <a:pt x="872" y="802"/>
                    </a:lnTo>
                    <a:lnTo>
                      <a:pt x="862" y="770"/>
                    </a:lnTo>
                    <a:lnTo>
                      <a:pt x="854" y="738"/>
                    </a:lnTo>
                    <a:lnTo>
                      <a:pt x="846" y="706"/>
                    </a:lnTo>
                    <a:lnTo>
                      <a:pt x="840" y="672"/>
                    </a:lnTo>
                    <a:lnTo>
                      <a:pt x="836" y="638"/>
                    </a:lnTo>
                    <a:lnTo>
                      <a:pt x="834" y="604"/>
                    </a:lnTo>
                    <a:lnTo>
                      <a:pt x="834" y="568"/>
                    </a:lnTo>
                    <a:lnTo>
                      <a:pt x="834" y="536"/>
                    </a:lnTo>
                    <a:lnTo>
                      <a:pt x="836" y="502"/>
                    </a:lnTo>
                    <a:lnTo>
                      <a:pt x="840" y="470"/>
                    </a:lnTo>
                    <a:lnTo>
                      <a:pt x="846" y="438"/>
                    </a:lnTo>
                    <a:lnTo>
                      <a:pt x="852" y="406"/>
                    </a:lnTo>
                    <a:lnTo>
                      <a:pt x="860" y="376"/>
                    </a:lnTo>
                    <a:lnTo>
                      <a:pt x="868" y="344"/>
                    </a:lnTo>
                    <a:lnTo>
                      <a:pt x="878" y="316"/>
                    </a:lnTo>
                    <a:lnTo>
                      <a:pt x="528" y="0"/>
                    </a:lnTo>
                    <a:lnTo>
                      <a:pt x="100" y="10"/>
                    </a:lnTo>
                    <a:lnTo>
                      <a:pt x="76" y="76"/>
                    </a:lnTo>
                    <a:lnTo>
                      <a:pt x="56" y="142"/>
                    </a:lnTo>
                    <a:lnTo>
                      <a:pt x="40" y="210"/>
                    </a:lnTo>
                    <a:lnTo>
                      <a:pt x="24" y="280"/>
                    </a:lnTo>
                    <a:lnTo>
                      <a:pt x="14" y="350"/>
                    </a:lnTo>
                    <a:lnTo>
                      <a:pt x="6" y="420"/>
                    </a:lnTo>
                    <a:lnTo>
                      <a:pt x="0" y="492"/>
                    </a:lnTo>
                    <a:lnTo>
                      <a:pt x="0" y="566"/>
                    </a:lnTo>
                    <a:lnTo>
                      <a:pt x="2" y="646"/>
                    </a:lnTo>
                    <a:lnTo>
                      <a:pt x="8" y="726"/>
                    </a:lnTo>
                    <a:lnTo>
                      <a:pt x="18" y="804"/>
                    </a:lnTo>
                    <a:lnTo>
                      <a:pt x="30" y="882"/>
                    </a:lnTo>
                    <a:lnTo>
                      <a:pt x="48" y="958"/>
                    </a:lnTo>
                    <a:lnTo>
                      <a:pt x="70" y="1032"/>
                    </a:lnTo>
                    <a:lnTo>
                      <a:pt x="94" y="1106"/>
                    </a:lnTo>
                    <a:lnTo>
                      <a:pt x="122" y="1178"/>
                    </a:lnTo>
                    <a:lnTo>
                      <a:pt x="154" y="1246"/>
                    </a:lnTo>
                    <a:lnTo>
                      <a:pt x="188" y="1314"/>
                    </a:lnTo>
                    <a:lnTo>
                      <a:pt x="226" y="1380"/>
                    </a:lnTo>
                    <a:lnTo>
                      <a:pt x="268" y="1444"/>
                    </a:lnTo>
                    <a:lnTo>
                      <a:pt x="312" y="1506"/>
                    </a:lnTo>
                    <a:lnTo>
                      <a:pt x="358" y="1566"/>
                    </a:lnTo>
                    <a:lnTo>
                      <a:pt x="408" y="1622"/>
                    </a:lnTo>
                    <a:lnTo>
                      <a:pt x="460" y="1676"/>
                    </a:lnTo>
                    <a:lnTo>
                      <a:pt x="514" y="1728"/>
                    </a:lnTo>
                    <a:lnTo>
                      <a:pt x="570" y="1778"/>
                    </a:lnTo>
                    <a:lnTo>
                      <a:pt x="630" y="1824"/>
                    </a:lnTo>
                    <a:lnTo>
                      <a:pt x="692" y="1868"/>
                    </a:lnTo>
                    <a:lnTo>
                      <a:pt x="756" y="1910"/>
                    </a:lnTo>
                    <a:lnTo>
                      <a:pt x="822" y="1948"/>
                    </a:lnTo>
                    <a:lnTo>
                      <a:pt x="890" y="1982"/>
                    </a:lnTo>
                    <a:lnTo>
                      <a:pt x="958" y="2014"/>
                    </a:lnTo>
                    <a:lnTo>
                      <a:pt x="1030" y="2042"/>
                    </a:lnTo>
                    <a:lnTo>
                      <a:pt x="1104" y="2066"/>
                    </a:lnTo>
                    <a:lnTo>
                      <a:pt x="1178" y="2088"/>
                    </a:lnTo>
                    <a:lnTo>
                      <a:pt x="1254" y="2104"/>
                    </a:lnTo>
                    <a:lnTo>
                      <a:pt x="1332" y="2118"/>
                    </a:lnTo>
                    <a:lnTo>
                      <a:pt x="1410" y="2128"/>
                    </a:lnTo>
                    <a:lnTo>
                      <a:pt x="1490" y="2134"/>
                    </a:lnTo>
                    <a:lnTo>
                      <a:pt x="1570" y="2136"/>
                    </a:lnTo>
                    <a:lnTo>
                      <a:pt x="1574" y="2136"/>
                    </a:lnTo>
                    <a:lnTo>
                      <a:pt x="1354" y="1734"/>
                    </a:lnTo>
                    <a:lnTo>
                      <a:pt x="1472" y="1298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3331277" y="2719761"/>
                <a:ext cx="2392358" cy="3205658"/>
              </a:xfrm>
              <a:custGeom>
                <a:avLst/>
                <a:gdLst>
                  <a:gd name="T0" fmla="*/ 214 w 1692"/>
                  <a:gd name="T1" fmla="*/ 2366 h 2366"/>
                  <a:gd name="T2" fmla="*/ 366 w 1692"/>
                  <a:gd name="T3" fmla="*/ 2350 h 2366"/>
                  <a:gd name="T4" fmla="*/ 514 w 1692"/>
                  <a:gd name="T5" fmla="*/ 2320 h 2366"/>
                  <a:gd name="T6" fmla="*/ 656 w 1692"/>
                  <a:gd name="T7" fmla="*/ 2276 h 2366"/>
                  <a:gd name="T8" fmla="*/ 792 w 1692"/>
                  <a:gd name="T9" fmla="*/ 2218 h 2366"/>
                  <a:gd name="T10" fmla="*/ 922 w 1692"/>
                  <a:gd name="T11" fmla="*/ 2150 h 2366"/>
                  <a:gd name="T12" fmla="*/ 1044 w 1692"/>
                  <a:gd name="T13" fmla="*/ 2070 h 2366"/>
                  <a:gd name="T14" fmla="*/ 1158 w 1692"/>
                  <a:gd name="T15" fmla="*/ 1978 h 2366"/>
                  <a:gd name="T16" fmla="*/ 1262 w 1692"/>
                  <a:gd name="T17" fmla="*/ 1878 h 2366"/>
                  <a:gd name="T18" fmla="*/ 1356 w 1692"/>
                  <a:gd name="T19" fmla="*/ 1768 h 2366"/>
                  <a:gd name="T20" fmla="*/ 1442 w 1692"/>
                  <a:gd name="T21" fmla="*/ 1648 h 2366"/>
                  <a:gd name="T22" fmla="*/ 1514 w 1692"/>
                  <a:gd name="T23" fmla="*/ 1522 h 2366"/>
                  <a:gd name="T24" fmla="*/ 1576 w 1692"/>
                  <a:gd name="T25" fmla="*/ 1388 h 2366"/>
                  <a:gd name="T26" fmla="*/ 1626 w 1692"/>
                  <a:gd name="T27" fmla="*/ 1248 h 2366"/>
                  <a:gd name="T28" fmla="*/ 1662 w 1692"/>
                  <a:gd name="T29" fmla="*/ 1104 h 2366"/>
                  <a:gd name="T30" fmla="*/ 1684 w 1692"/>
                  <a:gd name="T31" fmla="*/ 952 h 2366"/>
                  <a:gd name="T32" fmla="*/ 1692 w 1692"/>
                  <a:gd name="T33" fmla="*/ 798 h 2366"/>
                  <a:gd name="T34" fmla="*/ 1690 w 1692"/>
                  <a:gd name="T35" fmla="*/ 744 h 2366"/>
                  <a:gd name="T36" fmla="*/ 1684 w 1692"/>
                  <a:gd name="T37" fmla="*/ 636 h 2366"/>
                  <a:gd name="T38" fmla="*/ 1670 w 1692"/>
                  <a:gd name="T39" fmla="*/ 530 h 2366"/>
                  <a:gd name="T40" fmla="*/ 1648 w 1692"/>
                  <a:gd name="T41" fmla="*/ 428 h 2366"/>
                  <a:gd name="T42" fmla="*/ 1620 w 1692"/>
                  <a:gd name="T43" fmla="*/ 328 h 2366"/>
                  <a:gd name="T44" fmla="*/ 1586 w 1692"/>
                  <a:gd name="T45" fmla="*/ 230 h 2366"/>
                  <a:gd name="T46" fmla="*/ 1546 w 1692"/>
                  <a:gd name="T47" fmla="*/ 136 h 2366"/>
                  <a:gd name="T48" fmla="*/ 1500 w 1692"/>
                  <a:gd name="T49" fmla="*/ 44 h 2366"/>
                  <a:gd name="T50" fmla="*/ 1212 w 1692"/>
                  <a:gd name="T51" fmla="*/ 330 h 2366"/>
                  <a:gd name="T52" fmla="*/ 736 w 1692"/>
                  <a:gd name="T53" fmla="*/ 398 h 2366"/>
                  <a:gd name="T54" fmla="*/ 786 w 1692"/>
                  <a:gd name="T55" fmla="*/ 488 h 2366"/>
                  <a:gd name="T56" fmla="*/ 824 w 1692"/>
                  <a:gd name="T57" fmla="*/ 586 h 2366"/>
                  <a:gd name="T58" fmla="*/ 848 w 1692"/>
                  <a:gd name="T59" fmla="*/ 692 h 2366"/>
                  <a:gd name="T60" fmla="*/ 856 w 1692"/>
                  <a:gd name="T61" fmla="*/ 800 h 2366"/>
                  <a:gd name="T62" fmla="*/ 854 w 1692"/>
                  <a:gd name="T63" fmla="*/ 838 h 2366"/>
                  <a:gd name="T64" fmla="*/ 848 w 1692"/>
                  <a:gd name="T65" fmla="*/ 914 h 2366"/>
                  <a:gd name="T66" fmla="*/ 832 w 1692"/>
                  <a:gd name="T67" fmla="*/ 984 h 2366"/>
                  <a:gd name="T68" fmla="*/ 812 w 1692"/>
                  <a:gd name="T69" fmla="*/ 1054 h 2366"/>
                  <a:gd name="T70" fmla="*/ 784 w 1692"/>
                  <a:gd name="T71" fmla="*/ 1120 h 2366"/>
                  <a:gd name="T72" fmla="*/ 750 w 1692"/>
                  <a:gd name="T73" fmla="*/ 1182 h 2366"/>
                  <a:gd name="T74" fmla="*/ 710 w 1692"/>
                  <a:gd name="T75" fmla="*/ 1242 h 2366"/>
                  <a:gd name="T76" fmla="*/ 664 w 1692"/>
                  <a:gd name="T77" fmla="*/ 1296 h 2366"/>
                  <a:gd name="T78" fmla="*/ 614 w 1692"/>
                  <a:gd name="T79" fmla="*/ 1346 h 2366"/>
                  <a:gd name="T80" fmla="*/ 560 w 1692"/>
                  <a:gd name="T81" fmla="*/ 1390 h 2366"/>
                  <a:gd name="T82" fmla="*/ 502 w 1692"/>
                  <a:gd name="T83" fmla="*/ 1430 h 2366"/>
                  <a:gd name="T84" fmla="*/ 438 w 1692"/>
                  <a:gd name="T85" fmla="*/ 1464 h 2366"/>
                  <a:gd name="T86" fmla="*/ 372 w 1692"/>
                  <a:gd name="T87" fmla="*/ 1492 h 2366"/>
                  <a:gd name="T88" fmla="*/ 304 w 1692"/>
                  <a:gd name="T89" fmla="*/ 1514 h 2366"/>
                  <a:gd name="T90" fmla="*/ 232 w 1692"/>
                  <a:gd name="T91" fmla="*/ 1528 h 2366"/>
                  <a:gd name="T92" fmla="*/ 158 w 1692"/>
                  <a:gd name="T93" fmla="*/ 1536 h 2366"/>
                  <a:gd name="T94" fmla="*/ 0 w 1692"/>
                  <a:gd name="T95" fmla="*/ 1978 h 23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92"/>
                  <a:gd name="T145" fmla="*/ 0 h 2366"/>
                  <a:gd name="T146" fmla="*/ 1692 w 1692"/>
                  <a:gd name="T147" fmla="*/ 2366 h 236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92" h="2366">
                    <a:moveTo>
                      <a:pt x="214" y="2366"/>
                    </a:moveTo>
                    <a:lnTo>
                      <a:pt x="214" y="2366"/>
                    </a:lnTo>
                    <a:lnTo>
                      <a:pt x="290" y="2360"/>
                    </a:lnTo>
                    <a:lnTo>
                      <a:pt x="366" y="2350"/>
                    </a:lnTo>
                    <a:lnTo>
                      <a:pt x="440" y="2336"/>
                    </a:lnTo>
                    <a:lnTo>
                      <a:pt x="514" y="2320"/>
                    </a:lnTo>
                    <a:lnTo>
                      <a:pt x="586" y="2298"/>
                    </a:lnTo>
                    <a:lnTo>
                      <a:pt x="656" y="2276"/>
                    </a:lnTo>
                    <a:lnTo>
                      <a:pt x="726" y="2248"/>
                    </a:lnTo>
                    <a:lnTo>
                      <a:pt x="792" y="2218"/>
                    </a:lnTo>
                    <a:lnTo>
                      <a:pt x="858" y="2186"/>
                    </a:lnTo>
                    <a:lnTo>
                      <a:pt x="922" y="2150"/>
                    </a:lnTo>
                    <a:lnTo>
                      <a:pt x="984" y="2110"/>
                    </a:lnTo>
                    <a:lnTo>
                      <a:pt x="1044" y="2070"/>
                    </a:lnTo>
                    <a:lnTo>
                      <a:pt x="1102" y="2024"/>
                    </a:lnTo>
                    <a:lnTo>
                      <a:pt x="1158" y="1978"/>
                    </a:lnTo>
                    <a:lnTo>
                      <a:pt x="1210" y="1928"/>
                    </a:lnTo>
                    <a:lnTo>
                      <a:pt x="1262" y="1878"/>
                    </a:lnTo>
                    <a:lnTo>
                      <a:pt x="1310" y="1824"/>
                    </a:lnTo>
                    <a:lnTo>
                      <a:pt x="1356" y="1768"/>
                    </a:lnTo>
                    <a:lnTo>
                      <a:pt x="1400" y="1710"/>
                    </a:lnTo>
                    <a:lnTo>
                      <a:pt x="1442" y="1648"/>
                    </a:lnTo>
                    <a:lnTo>
                      <a:pt x="1480" y="1586"/>
                    </a:lnTo>
                    <a:lnTo>
                      <a:pt x="1514" y="1522"/>
                    </a:lnTo>
                    <a:lnTo>
                      <a:pt x="1548" y="1456"/>
                    </a:lnTo>
                    <a:lnTo>
                      <a:pt x="1576" y="1388"/>
                    </a:lnTo>
                    <a:lnTo>
                      <a:pt x="1602" y="1320"/>
                    </a:lnTo>
                    <a:lnTo>
                      <a:pt x="1626" y="1248"/>
                    </a:lnTo>
                    <a:lnTo>
                      <a:pt x="1646" y="1176"/>
                    </a:lnTo>
                    <a:lnTo>
                      <a:pt x="1662" y="1104"/>
                    </a:lnTo>
                    <a:lnTo>
                      <a:pt x="1674" y="1028"/>
                    </a:lnTo>
                    <a:lnTo>
                      <a:pt x="1684" y="952"/>
                    </a:lnTo>
                    <a:lnTo>
                      <a:pt x="1690" y="876"/>
                    </a:lnTo>
                    <a:lnTo>
                      <a:pt x="1692" y="798"/>
                    </a:lnTo>
                    <a:lnTo>
                      <a:pt x="1690" y="744"/>
                    </a:lnTo>
                    <a:lnTo>
                      <a:pt x="1688" y="690"/>
                    </a:lnTo>
                    <a:lnTo>
                      <a:pt x="1684" y="636"/>
                    </a:lnTo>
                    <a:lnTo>
                      <a:pt x="1678" y="582"/>
                    </a:lnTo>
                    <a:lnTo>
                      <a:pt x="1670" y="530"/>
                    </a:lnTo>
                    <a:lnTo>
                      <a:pt x="1660" y="478"/>
                    </a:lnTo>
                    <a:lnTo>
                      <a:pt x="1648" y="428"/>
                    </a:lnTo>
                    <a:lnTo>
                      <a:pt x="1634" y="378"/>
                    </a:lnTo>
                    <a:lnTo>
                      <a:pt x="1620" y="328"/>
                    </a:lnTo>
                    <a:lnTo>
                      <a:pt x="1604" y="278"/>
                    </a:lnTo>
                    <a:lnTo>
                      <a:pt x="1586" y="230"/>
                    </a:lnTo>
                    <a:lnTo>
                      <a:pt x="1566" y="182"/>
                    </a:lnTo>
                    <a:lnTo>
                      <a:pt x="1546" y="136"/>
                    </a:lnTo>
                    <a:lnTo>
                      <a:pt x="1524" y="90"/>
                    </a:lnTo>
                    <a:lnTo>
                      <a:pt x="1500" y="44"/>
                    </a:lnTo>
                    <a:lnTo>
                      <a:pt x="1474" y="0"/>
                    </a:lnTo>
                    <a:lnTo>
                      <a:pt x="1212" y="330"/>
                    </a:lnTo>
                    <a:lnTo>
                      <a:pt x="736" y="398"/>
                    </a:lnTo>
                    <a:lnTo>
                      <a:pt x="762" y="442"/>
                    </a:lnTo>
                    <a:lnTo>
                      <a:pt x="786" y="488"/>
                    </a:lnTo>
                    <a:lnTo>
                      <a:pt x="806" y="536"/>
                    </a:lnTo>
                    <a:lnTo>
                      <a:pt x="824" y="586"/>
                    </a:lnTo>
                    <a:lnTo>
                      <a:pt x="838" y="638"/>
                    </a:lnTo>
                    <a:lnTo>
                      <a:pt x="848" y="692"/>
                    </a:lnTo>
                    <a:lnTo>
                      <a:pt x="854" y="746"/>
                    </a:lnTo>
                    <a:lnTo>
                      <a:pt x="856" y="800"/>
                    </a:lnTo>
                    <a:lnTo>
                      <a:pt x="854" y="838"/>
                    </a:lnTo>
                    <a:lnTo>
                      <a:pt x="852" y="876"/>
                    </a:lnTo>
                    <a:lnTo>
                      <a:pt x="848" y="914"/>
                    </a:lnTo>
                    <a:lnTo>
                      <a:pt x="840" y="950"/>
                    </a:lnTo>
                    <a:lnTo>
                      <a:pt x="832" y="984"/>
                    </a:lnTo>
                    <a:lnTo>
                      <a:pt x="822" y="1020"/>
                    </a:lnTo>
                    <a:lnTo>
                      <a:pt x="812" y="1054"/>
                    </a:lnTo>
                    <a:lnTo>
                      <a:pt x="798" y="1088"/>
                    </a:lnTo>
                    <a:lnTo>
                      <a:pt x="784" y="1120"/>
                    </a:lnTo>
                    <a:lnTo>
                      <a:pt x="766" y="1152"/>
                    </a:lnTo>
                    <a:lnTo>
                      <a:pt x="750" y="1182"/>
                    </a:lnTo>
                    <a:lnTo>
                      <a:pt x="730" y="1212"/>
                    </a:lnTo>
                    <a:lnTo>
                      <a:pt x="710" y="1242"/>
                    </a:lnTo>
                    <a:lnTo>
                      <a:pt x="688" y="1270"/>
                    </a:lnTo>
                    <a:lnTo>
                      <a:pt x="664" y="1296"/>
                    </a:lnTo>
                    <a:lnTo>
                      <a:pt x="640" y="1322"/>
                    </a:lnTo>
                    <a:lnTo>
                      <a:pt x="614" y="1346"/>
                    </a:lnTo>
                    <a:lnTo>
                      <a:pt x="588" y="1368"/>
                    </a:lnTo>
                    <a:lnTo>
                      <a:pt x="560" y="1390"/>
                    </a:lnTo>
                    <a:lnTo>
                      <a:pt x="532" y="1412"/>
                    </a:lnTo>
                    <a:lnTo>
                      <a:pt x="502" y="1430"/>
                    </a:lnTo>
                    <a:lnTo>
                      <a:pt x="470" y="1448"/>
                    </a:lnTo>
                    <a:lnTo>
                      <a:pt x="438" y="1464"/>
                    </a:lnTo>
                    <a:lnTo>
                      <a:pt x="406" y="1480"/>
                    </a:lnTo>
                    <a:lnTo>
                      <a:pt x="372" y="1492"/>
                    </a:lnTo>
                    <a:lnTo>
                      <a:pt x="338" y="1504"/>
                    </a:lnTo>
                    <a:lnTo>
                      <a:pt x="304" y="1514"/>
                    </a:lnTo>
                    <a:lnTo>
                      <a:pt x="268" y="1522"/>
                    </a:lnTo>
                    <a:lnTo>
                      <a:pt x="232" y="1528"/>
                    </a:lnTo>
                    <a:lnTo>
                      <a:pt x="194" y="1534"/>
                    </a:lnTo>
                    <a:lnTo>
                      <a:pt x="158" y="1536"/>
                    </a:lnTo>
                    <a:lnTo>
                      <a:pt x="120" y="1536"/>
                    </a:lnTo>
                    <a:lnTo>
                      <a:pt x="0" y="1978"/>
                    </a:lnTo>
                    <a:lnTo>
                      <a:pt x="214" y="236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90000"/>
                    </a:schemeClr>
                  </a:gs>
                </a:gsLst>
                <a:lin ang="7800000" scaled="0"/>
              </a:gradFill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31" name="Oval 9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 rot="8381444" flipH="1" flipV="1">
              <a:off x="2125188" y="3115510"/>
              <a:ext cx="206075" cy="20607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95" eaLnBrk="1" hangingPunct="1"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2" name="Oval 9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 rot="8381444" flipH="1" flipV="1">
              <a:off x="4209626" y="2825051"/>
              <a:ext cx="206075" cy="20607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95" eaLnBrk="1" hangingPunct="1"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3" name="Oval 9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 rot="8381444" flipH="1" flipV="1">
              <a:off x="3500906" y="4732898"/>
              <a:ext cx="206075" cy="20607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95" eaLnBrk="1" hangingPunct="1"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7" name="Oval 9"/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 rot="8381444" flipH="1" flipV="1">
              <a:off x="3988400" y="2596059"/>
              <a:ext cx="206075" cy="206075"/>
            </a:xfrm>
            <a:prstGeom prst="ellipse">
              <a:avLst/>
            </a:prstGeom>
            <a:solidFill>
              <a:schemeClr val="tx2">
                <a:lumMod val="50000"/>
                <a:alpha val="48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395" eaLnBrk="1" hangingPunct="1"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9pPr>
            </a:lstStyle>
            <a:p>
              <a:endParaRPr lang="en-US" dirty="0"/>
            </a:p>
          </p:txBody>
        </p:sp>
        <p:sp>
          <p:nvSpPr>
            <p:cNvPr id="58" name="Oval 9"/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 rot="8381444" flipH="1" flipV="1">
              <a:off x="3495118" y="2349947"/>
              <a:ext cx="206075" cy="206075"/>
            </a:xfrm>
            <a:prstGeom prst="ellipse">
              <a:avLst/>
            </a:prstGeom>
            <a:solidFill>
              <a:schemeClr val="tx2">
                <a:lumMod val="50000"/>
                <a:alpha val="1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95" eaLnBrk="1" hangingPunct="1"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9" name="Oval 9"/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 rot="8381444" flipH="1" flipV="1">
              <a:off x="3755103" y="2438129"/>
              <a:ext cx="206075" cy="206075"/>
            </a:xfrm>
            <a:prstGeom prst="ellipse">
              <a:avLst/>
            </a:prstGeom>
            <a:solidFill>
              <a:schemeClr val="tx2">
                <a:lumMod val="50000"/>
                <a:alpha val="2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895395" eaLnBrk="1" hangingPunct="1"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48" name="Rectangle 286"/>
          <p:cNvSpPr txBox="1">
            <a:spLocks noChangeArrowheads="1"/>
          </p:cNvSpPr>
          <p:nvPr/>
        </p:nvSpPr>
        <p:spPr bwMode="auto">
          <a:xfrm>
            <a:off x="376633" y="2725869"/>
            <a:ext cx="1747520" cy="9977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143968" rIns="0" bIns="71984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691469"/>
            <a:r>
              <a:rPr lang="en-US" sz="1400" b="1" dirty="0">
                <a:latin typeface="Calibri"/>
                <a:cs typeface="Calibri"/>
              </a:rPr>
              <a:t>Activity tracker updates submitted by MDAs bi-weekly on </a:t>
            </a:r>
            <a:br>
              <a:rPr lang="en-US" sz="1400" b="1" dirty="0">
                <a:latin typeface="Calibri"/>
                <a:cs typeface="Calibri"/>
              </a:rPr>
            </a:br>
            <a:r>
              <a:rPr lang="en-US" sz="1400" dirty="0">
                <a:latin typeface="Calibri"/>
                <a:cs typeface="Calibri"/>
              </a:rPr>
              <a:t>Tues, 5pm</a:t>
            </a:r>
          </a:p>
        </p:txBody>
      </p:sp>
      <p:cxnSp>
        <p:nvCxnSpPr>
          <p:cNvPr id="7" name="Straight Arrow Connector 6"/>
          <p:cNvCxnSpPr>
            <a:stCxn id="48" idx="3"/>
            <a:endCxn id="31" idx="1"/>
          </p:cNvCxnSpPr>
          <p:nvPr/>
        </p:nvCxnSpPr>
        <p:spPr>
          <a:xfrm>
            <a:off x="2124153" y="3224739"/>
            <a:ext cx="729043" cy="157374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328095" y="4914526"/>
            <a:ext cx="2104" cy="824295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33"/>
            <a:endCxn id="47" idx="1"/>
          </p:cNvCxnSpPr>
          <p:nvPr/>
        </p:nvCxnSpPr>
        <p:spPr>
          <a:xfrm flipV="1">
            <a:off x="5093094" y="2954549"/>
            <a:ext cx="618921" cy="166516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86"/>
          <p:cNvSpPr txBox="1">
            <a:spLocks noChangeArrowheads="1"/>
          </p:cNvSpPr>
          <p:nvPr/>
        </p:nvSpPr>
        <p:spPr bwMode="auto">
          <a:xfrm>
            <a:off x="3305186" y="3445776"/>
            <a:ext cx="15400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691469">
              <a:buNone/>
            </a:pPr>
            <a:r>
              <a:rPr lang="en-US" b="1" dirty="0">
                <a:latin typeface="Calibri"/>
                <a:cs typeface="Calibri"/>
              </a:rPr>
              <a:t>Bi-Weekly </a:t>
            </a:r>
          </a:p>
          <a:p>
            <a:pPr marL="1587" lvl="1" indent="0" algn="ctr" defTabSz="691469">
              <a:buNone/>
            </a:pPr>
            <a:r>
              <a:rPr lang="en-US" b="1" dirty="0">
                <a:latin typeface="Calibri"/>
                <a:cs typeface="Calibri"/>
              </a:rPr>
              <a:t>implementation</a:t>
            </a:r>
          </a:p>
          <a:p>
            <a:pPr marL="1587" lvl="1" indent="0" algn="ctr" defTabSz="691469">
              <a:buNone/>
            </a:pPr>
            <a:r>
              <a:rPr lang="en-US" b="1" dirty="0">
                <a:latin typeface="Calibri"/>
                <a:cs typeface="Calibri"/>
              </a:rPr>
              <a:t>rhythm </a:t>
            </a:r>
          </a:p>
        </p:txBody>
      </p:sp>
    </p:spTree>
    <p:extLst>
      <p:ext uri="{BB962C8B-B14F-4D97-AF65-F5344CB8AC3E}">
        <p14:creationId xmlns:p14="http://schemas.microsoft.com/office/powerpoint/2010/main" val="127090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71" y="120030"/>
            <a:ext cx="80663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895395" eaLnBrk="1" hangingPunct="1">
              <a:tabLst>
                <a:tab pos="269888" algn="l"/>
              </a:tabLst>
              <a:defRPr sz="1900" b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  <a:lvl2pPr defTabSz="895395" eaLnBrk="1" hangingPunct="1">
              <a:defRPr sz="1900" b="1">
                <a:solidFill>
                  <a:schemeClr val="tx2"/>
                </a:solidFill>
              </a:defRPr>
            </a:lvl2pPr>
            <a:lvl3pPr defTabSz="895395" eaLnBrk="1" hangingPunct="1">
              <a:defRPr sz="1900" b="1">
                <a:solidFill>
                  <a:schemeClr val="tx2"/>
                </a:solidFill>
              </a:defRPr>
            </a:lvl3pPr>
            <a:lvl4pPr defTabSz="895395" eaLnBrk="1" hangingPunct="1">
              <a:defRPr sz="1900" b="1">
                <a:solidFill>
                  <a:schemeClr val="tx2"/>
                </a:solidFill>
              </a:defRPr>
            </a:lvl4pPr>
            <a:lvl5pPr defTabSz="895395" eaLnBrk="1" hangingPunct="1">
              <a:defRPr sz="1900" b="1">
                <a:solidFill>
                  <a:schemeClr val="tx2"/>
                </a:solidFill>
              </a:defRPr>
            </a:lvl5pPr>
            <a:lvl6pPr marL="457223" defTabSz="89539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6pPr>
            <a:lvl7pPr marL="914446" defTabSz="89539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7pPr>
            <a:lvl8pPr marL="1371668" defTabSz="89539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8pPr>
            <a:lvl9pPr marL="1828892" defTabSz="89539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</a:rPr>
              <a:t>Chiefdom and section-level monitoring during transition phase  impacted by creation of 41 new chiefdoms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9313" y="1464598"/>
            <a:ext cx="4639865" cy="307777"/>
          </a:xfrm>
          <a:prstGeom prst="rect">
            <a:avLst/>
          </a:prstGeom>
          <a:solidFill>
            <a:schemeClr val="tx2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Transition Phase Section Targets </a:t>
            </a: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 (  to be updated)</a:t>
            </a:r>
            <a:endParaRPr lang="en-US" sz="1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/>
          </p:nvPr>
        </p:nvGraphicFramePr>
        <p:xfrm>
          <a:off x="549881" y="1902724"/>
          <a:ext cx="4690267" cy="366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86452" y="2209442"/>
            <a:ext cx="2502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BC8F00"/>
                </a:solidFill>
                <a:latin typeface="Calibri" panose="020F0502020204030204" pitchFamily="34" charset="0"/>
              </a:rPr>
              <a:t>Energy</a:t>
            </a:r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: 	      1</a:t>
            </a:r>
          </a:p>
          <a:p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Education: 	      2 </a:t>
            </a:r>
          </a:p>
          <a:p>
            <a:r>
              <a:rPr lang="en-GB" sz="1400" b="1" dirty="0">
                <a:solidFill>
                  <a:srgbClr val="C1272D"/>
                </a:solidFill>
                <a:latin typeface="Calibri" panose="020F0502020204030204" pitchFamily="34" charset="0"/>
              </a:rPr>
              <a:t>Health</a:t>
            </a:r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:  	     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96636" y="1479987"/>
            <a:ext cx="31032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Delivery Indicators to be made available at Section-level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97146" y="3631527"/>
            <a:ext cx="2520778" cy="15253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Additional 41 newly created chiefdoms increases monitoring from 149 to 190 chiefdoms 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14" y="5573205"/>
            <a:ext cx="547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*As at  September 72% of sections had 2 or more indicators to monitor</a:t>
            </a:r>
          </a:p>
        </p:txBody>
      </p:sp>
    </p:spTree>
    <p:extLst>
      <p:ext uri="{BB962C8B-B14F-4D97-AF65-F5344CB8AC3E}">
        <p14:creationId xmlns:p14="http://schemas.microsoft.com/office/powerpoint/2010/main" val="388267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6192"/>
            <a:ext cx="8268680" cy="292388"/>
          </a:xfrm>
        </p:spPr>
        <p:txBody>
          <a:bodyPr/>
          <a:lstStyle/>
          <a:p>
            <a:r>
              <a:rPr lang="en-US" dirty="0"/>
              <a:t>District Breakdown of Extension Initiatives to be tracked </a:t>
            </a:r>
          </a:p>
        </p:txBody>
      </p:sp>
      <p:pic>
        <p:nvPicPr>
          <p:cNvPr id="85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5370"/>
            <a:ext cx="9906000" cy="59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83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3106031"/>
              </p:ext>
            </p:extLst>
          </p:nvPr>
        </p:nvGraphicFramePr>
        <p:xfrm>
          <a:off x="1593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51" name="think-cell Slide" r:id="rId7" imgW="530" imgH="528" progId="TCLayout.ActiveDocument.1">
                  <p:embed/>
                </p:oleObj>
              </mc:Choice>
              <mc:Fallback>
                <p:oleObj name="think-cell Slide" r:id="rId7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3" y="159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11723" y="1417273"/>
            <a:ext cx="9905930" cy="697347"/>
            <a:chOff x="0" y="908561"/>
            <a:chExt cx="9144000" cy="850662"/>
          </a:xfrm>
        </p:grpSpPr>
        <p:sp>
          <p:nvSpPr>
            <p:cNvPr id="49" name="Rectangle 48"/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" y="908561"/>
              <a:ext cx="9143999" cy="85066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6995"/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50" name="Straight Connector 49"/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0" y="908561"/>
              <a:ext cx="9143999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60001"/>
            <a:ext cx="7959090" cy="584775"/>
          </a:xfrm>
        </p:spPr>
        <p:txBody>
          <a:bodyPr/>
          <a:lstStyle/>
          <a:p>
            <a:r>
              <a:rPr lang="en-GB" dirty="0"/>
              <a:t>Communication Strategy:  We are using online, social and traditional media to keep citizens and stakeholders informed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740310" y="2740117"/>
            <a:ext cx="166961" cy="563657"/>
          </a:xfrm>
          <a:prstGeom prst="straightConnector1">
            <a:avLst/>
          </a:prstGeom>
          <a:ln w="28575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977700" y="2740107"/>
            <a:ext cx="206516" cy="563656"/>
          </a:xfrm>
          <a:prstGeom prst="straightConnector1">
            <a:avLst/>
          </a:prstGeom>
          <a:ln w="28575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43" y="1837025"/>
            <a:ext cx="821802" cy="82180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58" y="1837025"/>
            <a:ext cx="821802" cy="821802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2" y="3400656"/>
            <a:ext cx="821802" cy="821802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1" y="3400656"/>
            <a:ext cx="821802" cy="821802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58" y="4858785"/>
            <a:ext cx="821802" cy="821802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15" y="4947751"/>
            <a:ext cx="821802" cy="821802"/>
          </a:xfrm>
          <a:prstGeom prst="rect">
            <a:avLst/>
          </a:prstGeom>
        </p:spPr>
      </p:pic>
      <p:grpSp>
        <p:nvGrpSpPr>
          <p:cNvPr id="25" name="Group 24"/>
          <p:cNvGrpSpPr>
            <a:grpSpLocks/>
          </p:cNvGrpSpPr>
          <p:nvPr/>
        </p:nvGrpSpPr>
        <p:grpSpPr>
          <a:xfrm>
            <a:off x="612362" y="1870908"/>
            <a:ext cx="5865988" cy="861774"/>
            <a:chOff x="612302" y="1870899"/>
            <a:chExt cx="5865988" cy="861774"/>
          </a:xfrm>
        </p:grpSpPr>
        <p:sp>
          <p:nvSpPr>
            <p:cNvPr id="26" name="TextBox 25"/>
            <p:cNvSpPr txBox="1"/>
            <p:nvPr/>
          </p:nvSpPr>
          <p:spPr>
            <a:xfrm>
              <a:off x="4810241" y="1870899"/>
              <a:ext cx="1668049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schemeClr val="tx2"/>
                  </a:solidFill>
                  <a:latin typeface="+mn-lt"/>
                </a:rPr>
                <a:t>195,000 </a:t>
              </a:r>
              <a:r>
                <a:rPr lang="en-GB" sz="1400" dirty="0">
                  <a:latin typeface="+mn-lt"/>
                </a:rPr>
                <a:t>reached through WhatsApp </a:t>
              </a:r>
              <a:r>
                <a:rPr lang="en-GB" sz="1400" b="1" dirty="0">
                  <a:solidFill>
                    <a:schemeClr val="tx2"/>
                  </a:solidFill>
                </a:rPr>
                <a:t>This Week in Recovery</a:t>
              </a:r>
              <a:endParaRPr lang="en-GB" sz="14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2302" y="1870899"/>
              <a:ext cx="149156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schemeClr val="tx2"/>
                  </a:solidFill>
                  <a:latin typeface="+mn-lt"/>
                </a:rPr>
                <a:t>239,000 </a:t>
              </a:r>
              <a:r>
                <a:rPr lang="en-GB" sz="1400" dirty="0">
                  <a:latin typeface="+mn-lt"/>
                </a:rPr>
                <a:t>reached through Facebook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12366" y="4309869"/>
            <a:ext cx="14935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+mn-lt"/>
              </a:rPr>
              <a:t>&gt;700</a:t>
            </a:r>
          </a:p>
          <a:p>
            <a:r>
              <a:rPr lang="en-GB" sz="1400" dirty="0">
                <a:latin typeface="+mn-lt"/>
              </a:rPr>
              <a:t>Twitter followers</a:t>
            </a: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3783953" y="5769558"/>
            <a:ext cx="269440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latin typeface="+mn-lt"/>
              </a:rPr>
              <a:t>Regular </a:t>
            </a:r>
            <a:r>
              <a:rPr lang="en-GB" sz="1400" dirty="0">
                <a:latin typeface="+mn-lt"/>
              </a:rPr>
              <a:t>articles in the </a:t>
            </a:r>
            <a:r>
              <a:rPr lang="en-GB" sz="1400" b="1" dirty="0">
                <a:solidFill>
                  <a:schemeClr val="tx2"/>
                </a:solidFill>
                <a:latin typeface="+mn-lt"/>
              </a:rPr>
              <a:t>printed press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70911" y="4309859"/>
            <a:ext cx="170744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+mn-lt"/>
              </a:rPr>
              <a:t>presidentsrecoverypriorities.gov.sl</a:t>
            </a:r>
          </a:p>
          <a:p>
            <a:r>
              <a:rPr lang="en-GB" sz="1400" dirty="0">
                <a:latin typeface="+mn-lt"/>
              </a:rPr>
              <a:t>Dedicated </a:t>
            </a:r>
            <a:r>
              <a:rPr lang="en-GB" sz="1400" dirty="0" err="1">
                <a:latin typeface="+mn-lt"/>
              </a:rPr>
              <a:t>PRP</a:t>
            </a:r>
            <a:r>
              <a:rPr lang="en-GB" sz="1400" dirty="0">
                <a:latin typeface="+mn-lt"/>
              </a:rPr>
              <a:t> website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745043" y="3811557"/>
            <a:ext cx="49308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017259" y="4325268"/>
            <a:ext cx="166961" cy="563657"/>
          </a:xfrm>
          <a:prstGeom prst="straightConnector1">
            <a:avLst/>
          </a:prstGeom>
          <a:ln w="28575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700754" y="4325259"/>
            <a:ext cx="206516" cy="563656"/>
          </a:xfrm>
          <a:prstGeom prst="straightConnector1">
            <a:avLst/>
          </a:prstGeom>
          <a:ln w="28575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639229" y="3811557"/>
            <a:ext cx="49308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146687" y="3222484"/>
            <a:ext cx="2604302" cy="1178146"/>
            <a:chOff x="1184448" y="3419254"/>
            <a:chExt cx="2604302" cy="1178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ed Rectangle 22"/>
            <p:cNvSpPr/>
            <p:nvPr/>
          </p:nvSpPr>
          <p:spPr>
            <a:xfrm>
              <a:off x="1184448" y="3419254"/>
              <a:ext cx="2604302" cy="117814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5"/>
            <a:srcRect l="4412" t="14970" r="26733" b="14757"/>
            <a:stretch/>
          </p:blipFill>
          <p:spPr>
            <a:xfrm>
              <a:off x="1265987" y="3510025"/>
              <a:ext cx="2441224" cy="99660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098103" y="1908807"/>
            <a:ext cx="2703162" cy="426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</a:t>
            </a:r>
            <a:r>
              <a:rPr lang="is-IS" i="1" dirty="0"/>
              <a:t>…</a:t>
            </a:r>
            <a:r>
              <a:rPr lang="en-US" i="1" dirty="0"/>
              <a:t>the presence of a delivery unit is not the only way to drive delivery and demonstrate leadership commitment</a:t>
            </a:r>
            <a:r>
              <a:rPr lang="is-IS" i="1" dirty="0"/>
              <a:t>…</a:t>
            </a:r>
            <a:r>
              <a:rPr lang="en-US" i="1" dirty="0"/>
              <a:t>citizen feedback is widely used in many countries. In fact, the wide use of social media and technology has further amplified the pressure for political leaders and governments to deliver”</a:t>
            </a:r>
          </a:p>
          <a:p>
            <a:r>
              <a:rPr lang="en-US" sz="1050" dirty="0"/>
              <a:t>“Ministers share experience of leadership for delivery” - World Bank Feature Article June 2014</a:t>
            </a: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453565" y="5895064"/>
            <a:ext cx="269440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latin typeface="+mn-lt"/>
              </a:rPr>
              <a:t>News and updates on the </a:t>
            </a:r>
            <a:r>
              <a:rPr lang="en-GB" sz="1400" dirty="0" err="1" smtClean="0">
                <a:latin typeface="+mn-lt"/>
              </a:rPr>
              <a:t>PRP</a:t>
            </a:r>
            <a:r>
              <a:rPr lang="en-GB" sz="1400" dirty="0" smtClean="0">
                <a:latin typeface="+mn-lt"/>
              </a:rPr>
              <a:t>  across various radio stations</a:t>
            </a:r>
            <a:endParaRPr lang="en-GB" sz="1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7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477855"/>
              </p:ext>
            </p:extLst>
          </p:nvPr>
        </p:nvGraphicFramePr>
        <p:xfrm>
          <a:off x="1593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7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3" y="159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5" y="1453689"/>
            <a:ext cx="9905930" cy="697347"/>
            <a:chOff x="0" y="908561"/>
            <a:chExt cx="9144000" cy="850662"/>
          </a:xfrm>
        </p:grpSpPr>
        <p:sp>
          <p:nvSpPr>
            <p:cNvPr id="19" name="Rectangle 18"/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" y="908561"/>
              <a:ext cx="9143999" cy="85066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6995"/>
              <a:endParaRPr lang="en-US" sz="1428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Connector 19"/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0" y="908561"/>
              <a:ext cx="9143999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60001"/>
            <a:ext cx="8268680" cy="584775"/>
          </a:xfrm>
        </p:spPr>
        <p:txBody>
          <a:bodyPr/>
          <a:lstStyle/>
          <a:p>
            <a:r>
              <a:rPr lang="en-GB" dirty="0"/>
              <a:t>The PRP  monitoring mechanisms to ensure effective implementation of the PRPs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41" y="2646353"/>
            <a:ext cx="4923402" cy="1969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49700" y="4394938"/>
            <a:ext cx="5664200" cy="215482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 err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9700" y="1809750"/>
            <a:ext cx="5664200" cy="2343628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 err="1">
              <a:solidFill>
                <a:schemeClr val="tx1"/>
              </a:solidFill>
            </a:endParaRPr>
          </a:p>
        </p:txBody>
      </p:sp>
      <p:pic>
        <p:nvPicPr>
          <p:cNvPr id="758790" name="Picture 6" descr="Image result for sierra leone government c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89" y="2216413"/>
            <a:ext cx="1647026" cy="13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794" name="Picture 10" descr="Image result for peopl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11" y="4676795"/>
            <a:ext cx="1591094" cy="159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57539" y="4918344"/>
            <a:ext cx="36473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414" eaLnBrk="1" hangingPunct="1">
              <a:buClr>
                <a:schemeClr val="tx2"/>
              </a:buClr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9" lvl="1" indent="-192102" defTabSz="895414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33" lvl="2" indent="-261957" defTabSz="895414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407" lvl="3" indent="-155586" defTabSz="895414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62" lvl="4" indent="-130184" defTabSz="895414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62" indent="-130184" defTabSz="8954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49862" indent="-130184" defTabSz="8954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49862" indent="-130184" defTabSz="8954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49862" indent="-130184" defTabSz="8954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External monitoring mechanisms</a:t>
            </a:r>
            <a:endParaRPr lang="en-US" sz="1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>
              <a:spcBef>
                <a:spcPct val="50000"/>
              </a:spcBef>
            </a:pPr>
            <a:r>
              <a:rPr lang="en-US" sz="1800" dirty="0" err="1">
                <a:latin typeface="+mn-lt"/>
                <a:ea typeface="+mn-ea"/>
                <a:cs typeface="+mn-cs"/>
              </a:rPr>
              <a:t>SABI</a:t>
            </a:r>
            <a:r>
              <a:rPr lang="en-US" sz="1800" dirty="0">
                <a:latin typeface="+mn-lt"/>
                <a:ea typeface="+mn-ea"/>
                <a:cs typeface="+mn-cs"/>
              </a:rPr>
              <a:t> consortium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latin typeface="+mn-lt"/>
                <a:ea typeface="+mn-ea"/>
                <a:cs typeface="+mn-cs"/>
              </a:rPr>
              <a:t>Independent evaluators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7539" y="2012068"/>
            <a:ext cx="36473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414" eaLnBrk="1" hangingPunct="1">
              <a:buClr>
                <a:schemeClr val="tx2"/>
              </a:buClr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9" lvl="1" indent="-192102" defTabSz="895414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33" lvl="2" indent="-261957" defTabSz="895414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407" lvl="3" indent="-155586" defTabSz="895414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62" lvl="4" indent="-130184" defTabSz="895414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62" indent="-130184" defTabSz="8954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49862" indent="-130184" defTabSz="8954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49862" indent="-130184" defTabSz="8954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49862" indent="-130184" defTabSz="8954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18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GoSL</a:t>
            </a:r>
            <a:r>
              <a:rPr lang="en-US" sz="18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monitoring mechanisms</a:t>
            </a:r>
            <a:endParaRPr lang="en-US" sz="1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1">
              <a:spcBef>
                <a:spcPct val="50000"/>
              </a:spcBef>
            </a:pPr>
            <a:r>
              <a:rPr lang="en-US" sz="1800" dirty="0">
                <a:latin typeface="+mn-lt"/>
                <a:ea typeface="+mn-ea"/>
                <a:cs typeface="+mn-cs"/>
              </a:rPr>
              <a:t>PDT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latin typeface="+mn-lt"/>
                <a:ea typeface="+mn-ea"/>
                <a:cs typeface="+mn-cs"/>
              </a:rPr>
              <a:t>MDAs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latin typeface="+mn-lt"/>
                <a:ea typeface="+mn-ea"/>
                <a:cs typeface="+mn-cs"/>
              </a:rPr>
              <a:t>District Councils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latin typeface="+mn-lt"/>
                <a:ea typeface="+mn-ea"/>
                <a:cs typeface="+mn-cs"/>
              </a:rPr>
              <a:t>Paramount / Section Chiefs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7" y="3683486"/>
            <a:ext cx="1427555" cy="142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242418" y="1269997"/>
            <a:ext cx="8043406" cy="482600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b="1" dirty="0">
              <a:latin typeface="Calibri Light" panose="020F030202020403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GB" sz="1700" b="1" dirty="0">
                <a:latin typeface="Calibri Light" panose="020F0302020204030204" pitchFamily="34" charset="0"/>
              </a:rPr>
              <a:t>Background and overview of the President’s Recovery Priorities</a:t>
            </a:r>
          </a:p>
          <a:p>
            <a:pPr marL="0" lvl="0" indent="0">
              <a:buNone/>
            </a:pPr>
            <a:endParaRPr lang="en-GB" sz="1700" b="1" dirty="0">
              <a:latin typeface="Calibri Light" panose="020F0302020204030204" pitchFamily="34" charset="0"/>
            </a:endParaRPr>
          </a:p>
          <a:p>
            <a:pPr lvl="0">
              <a:buFont typeface="+mj-lt"/>
              <a:buAutoNum type="arabicPeriod" startAt="2"/>
            </a:pPr>
            <a:r>
              <a:rPr lang="en-GB" sz="1700" b="1" dirty="0">
                <a:latin typeface="Calibri Light" panose="020F0302020204030204" pitchFamily="34" charset="0"/>
              </a:rPr>
              <a:t>Status of Initiatives to be tracked </a:t>
            </a:r>
          </a:p>
          <a:p>
            <a:pPr lvl="0">
              <a:buFont typeface="+mj-lt"/>
              <a:buAutoNum type="arabicPeriod" startAt="2"/>
            </a:pPr>
            <a:endParaRPr lang="en-GB" sz="1700" b="1" dirty="0">
              <a:latin typeface="Calibri Light" panose="020F0302020204030204" pitchFamily="34" charset="0"/>
            </a:endParaRPr>
          </a:p>
          <a:p>
            <a:pPr lvl="0">
              <a:buFont typeface="+mj-lt"/>
              <a:buAutoNum type="arabicPeriod" startAt="2"/>
            </a:pPr>
            <a:r>
              <a:rPr lang="en-GB" sz="1700" b="1" dirty="0">
                <a:latin typeface="Calibri Light" panose="020F0302020204030204" pitchFamily="34" charset="0"/>
              </a:rPr>
              <a:t>Activity  Planning  </a:t>
            </a:r>
          </a:p>
          <a:p>
            <a:pPr lvl="0">
              <a:buFont typeface="+mj-lt"/>
              <a:buAutoNum type="arabicPeriod" startAt="2"/>
            </a:pPr>
            <a:endParaRPr lang="en-GB" sz="1700" b="1" dirty="0">
              <a:latin typeface="Calibri Light" panose="020F0302020204030204" pitchFamily="34" charset="0"/>
            </a:endParaRPr>
          </a:p>
          <a:p>
            <a:pPr lvl="0">
              <a:buFont typeface="+mj-lt"/>
              <a:buAutoNum type="arabicPeriod" startAt="2"/>
            </a:pPr>
            <a:r>
              <a:rPr lang="en-GB" sz="1700" b="1" dirty="0">
                <a:latin typeface="Calibri Light" panose="020F0302020204030204" pitchFamily="34" charset="0"/>
              </a:rPr>
              <a:t>Delivery architecture –President’s Delivery Team, MDAs and Districts Structure</a:t>
            </a:r>
          </a:p>
          <a:p>
            <a:pPr lvl="0">
              <a:buFont typeface="+mj-lt"/>
              <a:buAutoNum type="arabicPeriod" startAt="2"/>
            </a:pPr>
            <a:endParaRPr lang="en-GB" sz="1700" b="1" dirty="0">
              <a:latin typeface="Calibri Light" panose="020F0302020204030204" pitchFamily="34" charset="0"/>
            </a:endParaRPr>
          </a:p>
          <a:p>
            <a:pPr marL="399962">
              <a:buFont typeface="+mj-lt"/>
              <a:buAutoNum type="arabicPeriod" startAt="2"/>
            </a:pPr>
            <a:r>
              <a:rPr lang="en-GB" sz="1700" b="1" dirty="0">
                <a:latin typeface="Calibri Light" panose="020F0302020204030204" pitchFamily="34" charset="0"/>
              </a:rPr>
              <a:t>Community ownership and demand</a:t>
            </a:r>
          </a:p>
          <a:p>
            <a:pPr marL="399962">
              <a:buFont typeface="+mj-lt"/>
              <a:buAutoNum type="arabicPeriod" startAt="5"/>
            </a:pPr>
            <a:endParaRPr lang="en-GB" sz="1700" b="1" dirty="0">
              <a:latin typeface="Calibri Light" panose="020F0302020204030204" pitchFamily="34" charset="0"/>
            </a:endParaRPr>
          </a:p>
          <a:p>
            <a:pPr marL="399962">
              <a:buFont typeface="+mj-lt"/>
              <a:buAutoNum type="arabicPeriod" startAt="5"/>
            </a:pPr>
            <a:endParaRPr lang="en-GB" sz="1700" b="1" dirty="0">
              <a:latin typeface="Calibri Light" panose="020F0302020204030204" pitchFamily="34" charset="0"/>
            </a:endParaRPr>
          </a:p>
          <a:p>
            <a:pPr marL="399962">
              <a:buFont typeface="+mj-lt"/>
              <a:buAutoNum type="arabicPeriod" startAt="5"/>
            </a:pPr>
            <a:endParaRPr lang="en-GB" sz="1700" b="1" dirty="0">
              <a:latin typeface="Calibri Light" panose="020F0302020204030204" pitchFamily="34" charset="0"/>
            </a:endParaRPr>
          </a:p>
          <a:p>
            <a:pPr marL="799924" lvl="1"/>
            <a:endParaRPr lang="en-GB" sz="13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2" y="455892"/>
            <a:ext cx="8268680" cy="292388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0229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7" y="160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372" name="think-cell Slide" r:id="rId8" imgW="524" imgH="526" progId="TCLayout.ActiveDocument.1">
                  <p:embed/>
                </p:oleObj>
              </mc:Choice>
              <mc:Fallback>
                <p:oleObj name="think-cell Slide" r:id="rId8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7" y="160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673134" y="1122719"/>
            <a:ext cx="8595744" cy="4118515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>
            <p:custDataLst>
              <p:tags r:id="rId3"/>
            </p:custDataLst>
          </p:nvPr>
        </p:nvGrpSpPr>
        <p:grpSpPr>
          <a:xfrm>
            <a:off x="695437" y="1544825"/>
            <a:ext cx="8515477" cy="445777"/>
            <a:chOff x="673127" y="1685916"/>
            <a:chExt cx="8515477" cy="914400"/>
          </a:xfrm>
          <a:solidFill>
            <a:schemeClr val="bg1">
              <a:lumMod val="95000"/>
            </a:schemeClr>
          </a:solidFill>
        </p:grpSpPr>
        <p:sp>
          <p:nvSpPr>
            <p:cNvPr id="21" name="Freeform 20"/>
            <p:cNvSpPr/>
            <p:nvPr>
              <p:custDataLst>
                <p:tags r:id="rId4"/>
              </p:custDataLst>
            </p:nvPr>
          </p:nvSpPr>
          <p:spPr>
            <a:xfrm>
              <a:off x="673127" y="1685916"/>
              <a:ext cx="8515477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0522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0522 w 1828800"/>
                <a:gd name="connsiteY1" fmla="*/ 0 h 914400"/>
                <a:gd name="connsiteX2" fmla="*/ 1828800 w 1828800"/>
                <a:gd name="connsiteY2" fmla="*/ 457200 h 914400"/>
                <a:gd name="connsiteX3" fmla="*/ 18005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0522 w 1828800"/>
                <a:gd name="connsiteY1" fmla="*/ 0 h 914400"/>
                <a:gd name="connsiteX2" fmla="*/ 1828800 w 1828800"/>
                <a:gd name="connsiteY2" fmla="*/ 457200 h 914400"/>
                <a:gd name="connsiteX3" fmla="*/ 18005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3452 w 1828800"/>
                <a:gd name="connsiteY1" fmla="*/ 0 h 914400"/>
                <a:gd name="connsiteX2" fmla="*/ 1828800 w 1828800"/>
                <a:gd name="connsiteY2" fmla="*/ 457200 h 914400"/>
                <a:gd name="connsiteX3" fmla="*/ 18005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93452 w 1828800"/>
                <a:gd name="connsiteY1" fmla="*/ 0 h 914400"/>
                <a:gd name="connsiteX2" fmla="*/ 1828800 w 1828800"/>
                <a:gd name="connsiteY2" fmla="*/ 457200 h 914400"/>
                <a:gd name="connsiteX3" fmla="*/ 179345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93452" y="0"/>
                  </a:lnTo>
                  <a:lnTo>
                    <a:pt x="1828800" y="457200"/>
                  </a:lnTo>
                  <a:lnTo>
                    <a:pt x="1793452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>
              <p:custDataLst>
                <p:tags r:id="rId5"/>
              </p:custDataLst>
            </p:nvPr>
          </p:nvSpPr>
          <p:spPr>
            <a:xfrm>
              <a:off x="736627" y="1749416"/>
              <a:ext cx="8287385" cy="787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05745" eaLnBrk="1" hangingPunct="1">
                <a:buClr>
                  <a:schemeClr val="tx2"/>
                </a:buClr>
                <a:defRPr sz="1600" baseline="0">
                  <a:latin typeface="Calibri"/>
                  <a:cs typeface="Calibri"/>
                </a:defRPr>
              </a:lvl1pPr>
              <a:lvl2pPr marL="195926" lvl="1" indent="-194319" defTabSz="90574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/>
                  <a:cs typeface="Calibri"/>
                </a:defRPr>
              </a:lvl2pPr>
              <a:lvl3pPr marL="462476" lvl="2" indent="-264981" defTabSz="90574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/>
                  <a:cs typeface="Calibri"/>
                </a:defRPr>
              </a:lvl3pPr>
              <a:lvl4pPr marL="621496" lvl="3" indent="-157388" defTabSz="90574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/>
                  <a:cs typeface="Calibri"/>
                </a:defRPr>
              </a:lvl4pPr>
              <a:lvl5pPr marL="758517" lvl="4" indent="-131685" defTabSz="90574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/>
                  <a:cs typeface="Calibri"/>
                </a:defRPr>
              </a:lvl5pPr>
              <a:lvl6pPr marL="758517" indent="-131685" defTabSz="90574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6pPr>
              <a:lvl7pPr marL="758517" indent="-131685" defTabSz="90574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7pPr>
              <a:lvl8pPr marL="758517" indent="-131685" defTabSz="90574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8pPr>
              <a:lvl9pPr marL="758517" indent="-131685" defTabSz="90574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9pPr>
            </a:lstStyle>
            <a:p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63638" y="1587250"/>
            <a:ext cx="652819" cy="340253"/>
          </a:xfrm>
          <a:prstGeom prst="rect">
            <a:avLst/>
          </a:prstGeom>
          <a:noFill/>
        </p:spPr>
        <p:txBody>
          <a:bodyPr wrap="none" lIns="93121" tIns="46561" rIns="93121" bIns="46561" rtlCol="0">
            <a:spAutoFit/>
          </a:bodyPr>
          <a:lstStyle/>
          <a:p>
            <a:pPr defTabSz="931434"/>
            <a:r>
              <a:rPr lang="en-US" sz="1600" i="1" dirty="0">
                <a:solidFill>
                  <a:srgbClr val="7F7F7F"/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4805" y="1587250"/>
            <a:ext cx="652819" cy="340253"/>
          </a:xfrm>
          <a:prstGeom prst="rect">
            <a:avLst/>
          </a:prstGeom>
          <a:noFill/>
        </p:spPr>
        <p:txBody>
          <a:bodyPr wrap="none" lIns="93121" tIns="46561" rIns="93121" bIns="46561" rtlCol="0">
            <a:spAutoFit/>
          </a:bodyPr>
          <a:lstStyle/>
          <a:p>
            <a:pPr defTabSz="931434"/>
            <a:r>
              <a:rPr lang="en-US" sz="1600" i="1" dirty="0">
                <a:solidFill>
                  <a:srgbClr val="7F7F7F"/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5016" y="1598285"/>
            <a:ext cx="1673631" cy="340253"/>
          </a:xfrm>
          <a:prstGeom prst="rect">
            <a:avLst/>
          </a:prstGeom>
          <a:noFill/>
        </p:spPr>
        <p:txBody>
          <a:bodyPr wrap="none" lIns="93121" tIns="46561" rIns="93121" bIns="46561" rtlCol="0">
            <a:spAutoFit/>
          </a:bodyPr>
          <a:lstStyle/>
          <a:p>
            <a:pPr defTabSz="931434"/>
            <a:r>
              <a:rPr lang="en-US" sz="1600" i="1" dirty="0">
                <a:solidFill>
                  <a:srgbClr val="7F7F7F"/>
                </a:solidFill>
                <a:latin typeface="Calibri"/>
                <a:cs typeface="Calibri"/>
              </a:rPr>
              <a:t>2017 and beyond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8186" y="1232527"/>
            <a:ext cx="6512415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05745" eaLnBrk="1" hangingPunct="1">
              <a:buClr>
                <a:schemeClr val="tx2"/>
              </a:buClr>
              <a:defRPr sz="1600" baseline="0">
                <a:latin typeface="Calibri"/>
                <a:cs typeface="Calibri"/>
              </a:defRPr>
            </a:lvl1pPr>
            <a:lvl2pPr marL="195926" lvl="1" indent="-194319" defTabSz="9057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/>
                <a:cs typeface="Calibri"/>
              </a:defRPr>
            </a:lvl2pPr>
            <a:lvl3pPr marL="462476" lvl="2" indent="-264981" defTabSz="9057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/>
                <a:cs typeface="Calibri"/>
              </a:defRPr>
            </a:lvl3pPr>
            <a:lvl4pPr marL="621496" lvl="3" indent="-157388" defTabSz="9057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/>
                <a:cs typeface="Calibri"/>
              </a:defRPr>
            </a:lvl4pPr>
            <a:lvl5pPr marL="758517" lvl="4" indent="-131685" defTabSz="9057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/>
                <a:cs typeface="Calibri"/>
              </a:defRPr>
            </a:lvl5pPr>
            <a:lvl6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r>
              <a:rPr lang="en-US" b="1" dirty="0"/>
              <a:t>Timeline of the Sierra Leone Recovery and Agenda for Prosperity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878322" y="1982149"/>
            <a:ext cx="2545624" cy="3155005"/>
            <a:chOff x="2878320" y="1640681"/>
            <a:chExt cx="2545624" cy="3741641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2878320" y="1640681"/>
              <a:ext cx="0" cy="37416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423944" y="1640681"/>
              <a:ext cx="0" cy="3741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3" name="Chevron 42"/>
          <p:cNvSpPr/>
          <p:nvPr/>
        </p:nvSpPr>
        <p:spPr>
          <a:xfrm>
            <a:off x="673134" y="3270301"/>
            <a:ext cx="8537779" cy="1361091"/>
          </a:xfrm>
          <a:prstGeom prst="chevron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21" tIns="46561" rIns="93121" bIns="46561" rtlCol="0" anchor="ctr"/>
          <a:lstStyle/>
          <a:p>
            <a:pPr algn="ctr" defTabSz="931434"/>
            <a:endParaRPr lang="en-US" sz="1600" dirty="0" err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47800" y="412694"/>
            <a:ext cx="8268680" cy="292388"/>
          </a:xfrm>
        </p:spPr>
        <p:txBody>
          <a:bodyPr/>
          <a:lstStyle/>
          <a:p>
            <a:r>
              <a:rPr lang="en-US" dirty="0"/>
              <a:t>Background and context of the President’s Recovery Priorities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473043" y="2968530"/>
            <a:ext cx="0" cy="31427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863635" y="2498120"/>
            <a:ext cx="1574773" cy="45753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242" tIns="45621" rIns="91242" bIns="45621" rtlCol="0" anchor="ctr"/>
          <a:lstStyle/>
          <a:p>
            <a:pPr defTabSz="9124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Calibri"/>
              </a:rPr>
              <a:t>Ebola Response</a:t>
            </a:r>
            <a:endParaRPr lang="en-US" sz="14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1447803" y="3257995"/>
            <a:ext cx="5233084" cy="1048106"/>
          </a:xfrm>
          <a:prstGeom prst="homePlate">
            <a:avLst/>
          </a:prstGeom>
          <a:solidFill>
            <a:srgbClr val="0073C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21" tIns="46561" rIns="93121" bIns="46561" rtlCol="0" anchor="ctr"/>
          <a:lstStyle/>
          <a:p>
            <a:pPr algn="ctr" defTabSz="931434"/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3446909" y="3258884"/>
            <a:ext cx="3355577" cy="801569"/>
          </a:xfrm>
          <a:prstGeom prst="chevron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21" tIns="46561" rIns="93121" bIns="46561" rtlCol="0" anchor="ctr"/>
          <a:lstStyle/>
          <a:p>
            <a:pPr algn="ctr" defTabSz="931434"/>
            <a:endParaRPr lang="en-US" sz="1600" dirty="0" err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46952" y="3382922"/>
            <a:ext cx="2309136" cy="586474"/>
          </a:xfrm>
          <a:prstGeom prst="rect">
            <a:avLst/>
          </a:prstGeom>
          <a:noFill/>
        </p:spPr>
        <p:txBody>
          <a:bodyPr wrap="square" lIns="93121" tIns="46561" rIns="93121" bIns="46561" rtlCol="0">
            <a:spAutoFit/>
          </a:bodyPr>
          <a:lstStyle/>
          <a:p>
            <a:pPr defTabSz="931434"/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President’s Recovery Priorities (10-24 months)</a:t>
            </a:r>
          </a:p>
        </p:txBody>
      </p:sp>
      <p:sp>
        <p:nvSpPr>
          <p:cNvPr id="42" name="Pentagon 41"/>
          <p:cNvSpPr/>
          <p:nvPr/>
        </p:nvSpPr>
        <p:spPr>
          <a:xfrm>
            <a:off x="1447802" y="3257994"/>
            <a:ext cx="2403900" cy="801570"/>
          </a:xfrm>
          <a:prstGeom prst="homePlate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21" tIns="46561" rIns="93121" bIns="46561" rtlCol="0" anchor="ctr"/>
          <a:lstStyle/>
          <a:p>
            <a:pPr algn="ctr" defTabSz="931434"/>
            <a:endParaRPr lang="en-US" sz="1600" dirty="0" err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86867" y="3382915"/>
            <a:ext cx="2154401" cy="586474"/>
          </a:xfrm>
          <a:prstGeom prst="rect">
            <a:avLst/>
          </a:prstGeom>
          <a:noFill/>
        </p:spPr>
        <p:txBody>
          <a:bodyPr wrap="square" lIns="93121" tIns="46561" rIns="93121" bIns="46561" rtlCol="0">
            <a:spAutoFit/>
          </a:bodyPr>
          <a:lstStyle/>
          <a:p>
            <a:pPr defTabSz="931434"/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Early Recovery</a:t>
            </a:r>
            <a:b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(6-9 Months)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99993" y="3676152"/>
            <a:ext cx="1248685" cy="586474"/>
          </a:xfrm>
          <a:prstGeom prst="rect">
            <a:avLst/>
          </a:prstGeom>
          <a:noFill/>
        </p:spPr>
        <p:txBody>
          <a:bodyPr wrap="square" lIns="93121" tIns="46561" rIns="93121" bIns="46561" rtlCol="0">
            <a:spAutoFit/>
          </a:bodyPr>
          <a:lstStyle/>
          <a:p>
            <a:pPr defTabSz="931434"/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Agenda for Prosperity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3852" y="3989714"/>
            <a:ext cx="3469133" cy="338534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National Recovery Strategy </a:t>
            </a:r>
          </a:p>
        </p:txBody>
      </p:sp>
      <p:sp>
        <p:nvSpPr>
          <p:cNvPr id="27" name="Chevron 26"/>
          <p:cNvSpPr/>
          <p:nvPr/>
        </p:nvSpPr>
        <p:spPr>
          <a:xfrm>
            <a:off x="3498273" y="4878782"/>
            <a:ext cx="3355577" cy="801569"/>
          </a:xfrm>
          <a:prstGeom prst="chevron">
            <a:avLst/>
          </a:prstGeom>
          <a:pattFill prst="pct75">
            <a:fgClr>
              <a:schemeClr val="accent2"/>
            </a:fgClr>
            <a:bgClr>
              <a:prstClr val="white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21" tIns="46561" rIns="93121" bIns="46561" rtlCol="0" anchor="ctr"/>
          <a:lstStyle/>
          <a:p>
            <a:pPr algn="ctr" defTabSz="931434"/>
            <a:endParaRPr lang="en-US" sz="1600" dirty="0" err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99352" y="4944911"/>
            <a:ext cx="2309136" cy="586474"/>
          </a:xfrm>
          <a:prstGeom prst="rect">
            <a:avLst/>
          </a:prstGeom>
          <a:noFill/>
        </p:spPr>
        <p:txBody>
          <a:bodyPr wrap="square" lIns="93121" tIns="46561" rIns="93121" bIns="46561" rtlCol="0">
            <a:spAutoFit/>
          </a:bodyPr>
          <a:lstStyle/>
          <a:p>
            <a:pPr defTabSz="931434"/>
            <a:r>
              <a:rPr lang="en-US" sz="1600" b="1" i="1" dirty="0">
                <a:solidFill>
                  <a:schemeClr val="bg2"/>
                </a:solidFill>
                <a:latin typeface="Calibri"/>
                <a:cs typeface="Calibri"/>
              </a:rPr>
              <a:t>Delivering outcomes whilst building capacity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823188" y="4071891"/>
            <a:ext cx="0" cy="806891"/>
          </a:xfrm>
          <a:prstGeom prst="straightConnector1">
            <a:avLst/>
          </a:prstGeom>
          <a:ln w="38100" cmpd="sng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14063" y="4069391"/>
            <a:ext cx="0" cy="806891"/>
          </a:xfrm>
          <a:prstGeom prst="straightConnector1">
            <a:avLst/>
          </a:prstGeom>
          <a:ln w="38100" cmpd="sng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54810" y="2877645"/>
            <a:ext cx="133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24 months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50487" y="3089462"/>
            <a:ext cx="1905601" cy="223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516452" y="3091696"/>
            <a:ext cx="1593852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hevron 33"/>
          <p:cNvSpPr/>
          <p:nvPr/>
        </p:nvSpPr>
        <p:spPr>
          <a:xfrm>
            <a:off x="6405552" y="3258093"/>
            <a:ext cx="1692243" cy="801569"/>
          </a:xfrm>
          <a:prstGeom prst="chevron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21" tIns="46561" rIns="93121" bIns="46561" rtlCol="0" anchor="ctr"/>
          <a:lstStyle/>
          <a:p>
            <a:pPr algn="ctr" defTabSz="931434"/>
            <a:endParaRPr lang="en-US" sz="1600" dirty="0" err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08360" y="3245584"/>
            <a:ext cx="1158775" cy="832695"/>
          </a:xfrm>
          <a:prstGeom prst="rect">
            <a:avLst/>
          </a:prstGeom>
          <a:noFill/>
        </p:spPr>
        <p:txBody>
          <a:bodyPr wrap="square" lIns="93121" tIns="46561" rIns="93121" bIns="46561" rtlCol="0">
            <a:spAutoFit/>
          </a:bodyPr>
          <a:lstStyle/>
          <a:p>
            <a:pPr defTabSz="931434"/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Transition   </a:t>
            </a:r>
          </a:p>
          <a:p>
            <a:pPr defTabSz="931434"/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 Phase </a:t>
            </a:r>
          </a:p>
          <a:p>
            <a:pPr defTabSz="931434"/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(4 months)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96171" y="2937807"/>
            <a:ext cx="106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4 months</a:t>
            </a:r>
          </a:p>
        </p:txBody>
      </p:sp>
      <p:cxnSp>
        <p:nvCxnSpPr>
          <p:cNvPr id="50" name="Straight Arrow Connector 49"/>
          <p:cNvCxnSpPr>
            <a:stCxn id="49" idx="3"/>
          </p:cNvCxnSpPr>
          <p:nvPr/>
        </p:nvCxnSpPr>
        <p:spPr>
          <a:xfrm>
            <a:off x="7564025" y="3091696"/>
            <a:ext cx="960311" cy="726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0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606" y="265741"/>
          <a:ext cx="1587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88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606" y="265741"/>
                        <a:ext cx="1587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381002" y="263968"/>
            <a:ext cx="158750" cy="14652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200" b="1" dirty="0" err="1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  <a:sym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412768"/>
            <a:ext cx="8268680" cy="292388"/>
          </a:xfrm>
        </p:spPr>
        <p:txBody>
          <a:bodyPr/>
          <a:lstStyle/>
          <a:p>
            <a:r>
              <a:rPr lang="en-GB" dirty="0"/>
              <a:t>The President’s Recovery Priorities – 4 Months Transistioning Phase</a:t>
            </a:r>
          </a:p>
        </p:txBody>
      </p:sp>
      <p:sp>
        <p:nvSpPr>
          <p:cNvPr id="6" name="Oval 5"/>
          <p:cNvSpPr/>
          <p:nvPr/>
        </p:nvSpPr>
        <p:spPr>
          <a:xfrm>
            <a:off x="810060" y="3124385"/>
            <a:ext cx="1187079" cy="110655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5" tIns="48857" rIns="97715" bIns="48857" rtlCol="0" anchor="ctr"/>
          <a:lstStyle/>
          <a:p>
            <a:pPr algn="ctr"/>
            <a:r>
              <a:rPr lang="en-GB" sz="2600" dirty="0">
                <a:solidFill>
                  <a:schemeClr val="accent1">
                    <a:lumMod val="25000"/>
                  </a:schemeClr>
                </a:solidFill>
                <a:latin typeface="Berlin Sans FB" panose="020E0602020502020306" pitchFamily="34" charset="0"/>
              </a:rPr>
              <a:t>05</a:t>
            </a:r>
          </a:p>
        </p:txBody>
      </p:sp>
      <p:sp>
        <p:nvSpPr>
          <p:cNvPr id="16" name="Oval 15"/>
          <p:cNvSpPr/>
          <p:nvPr/>
        </p:nvSpPr>
        <p:spPr>
          <a:xfrm>
            <a:off x="8106283" y="3124390"/>
            <a:ext cx="1187079" cy="110655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5" tIns="48857" rIns="97715" bIns="48857" rtlCol="0" anchor="ctr"/>
          <a:lstStyle/>
          <a:p>
            <a:pPr algn="ctr"/>
            <a:r>
              <a:rPr lang="en-GB" sz="2600" dirty="0" smtClean="0">
                <a:solidFill>
                  <a:schemeClr val="accent1">
                    <a:lumMod val="25000"/>
                  </a:schemeClr>
                </a:solidFill>
                <a:latin typeface="Berlin Sans FB" panose="020E0602020502020306" pitchFamily="34" charset="0"/>
              </a:rPr>
              <a:t>34</a:t>
            </a:r>
            <a:endParaRPr lang="en-GB" sz="2600" dirty="0">
              <a:solidFill>
                <a:schemeClr val="accent1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0" name="Straight Connector 9"/>
          <p:cNvCxnSpPr>
            <a:stCxn id="6" idx="6"/>
            <a:endCxn id="16" idx="2"/>
          </p:cNvCxnSpPr>
          <p:nvPr/>
        </p:nvCxnSpPr>
        <p:spPr>
          <a:xfrm>
            <a:off x="1997139" y="3677660"/>
            <a:ext cx="6109144" cy="5"/>
          </a:xfrm>
          <a:prstGeom prst="line">
            <a:avLst/>
          </a:prstGeom>
          <a:ln w="762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631877" y="3124388"/>
            <a:ext cx="1187079" cy="110655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5" tIns="48857" rIns="97715" bIns="48857" rtlCol="0" anchor="ctr"/>
          <a:lstStyle/>
          <a:p>
            <a:pPr algn="ctr"/>
            <a:r>
              <a:rPr lang="en-GB" sz="2600" dirty="0" smtClean="0">
                <a:solidFill>
                  <a:schemeClr val="accent1">
                    <a:lumMod val="25000"/>
                  </a:schemeClr>
                </a:solidFill>
                <a:latin typeface="Berlin Sans FB" panose="020E0602020502020306" pitchFamily="34" charset="0"/>
              </a:rPr>
              <a:t>07</a:t>
            </a:r>
            <a:endParaRPr lang="en-GB" sz="2600" dirty="0">
              <a:solidFill>
                <a:schemeClr val="accent1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53708" y="3124387"/>
            <a:ext cx="1187079" cy="110655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5" tIns="48857" rIns="97715" bIns="48857" rtlCol="0" anchor="ctr"/>
          <a:lstStyle/>
          <a:p>
            <a:pPr algn="ctr"/>
            <a:r>
              <a:rPr lang="en-GB" sz="2600" dirty="0" smtClean="0">
                <a:solidFill>
                  <a:schemeClr val="accent1">
                    <a:lumMod val="25000"/>
                  </a:schemeClr>
                </a:solidFill>
                <a:latin typeface="Berlin Sans FB" panose="020E0602020502020306" pitchFamily="34" charset="0"/>
              </a:rPr>
              <a:t>08</a:t>
            </a:r>
            <a:endParaRPr lang="en-GB" sz="2600" dirty="0">
              <a:solidFill>
                <a:schemeClr val="accent1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75532" y="3124387"/>
            <a:ext cx="1187079" cy="110655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5" tIns="48857" rIns="97715" bIns="48857" rtlCol="0" anchor="ctr"/>
          <a:lstStyle/>
          <a:p>
            <a:pPr algn="ctr"/>
            <a:r>
              <a:rPr lang="en-GB" sz="2600" dirty="0" smtClean="0">
                <a:solidFill>
                  <a:schemeClr val="accent1">
                    <a:lumMod val="25000"/>
                  </a:schemeClr>
                </a:solidFill>
                <a:latin typeface="Berlin Sans FB" panose="020E0602020502020306" pitchFamily="34" charset="0"/>
              </a:rPr>
              <a:t>18</a:t>
            </a:r>
            <a:endParaRPr lang="en-GB" sz="2600" dirty="0">
              <a:solidFill>
                <a:schemeClr val="accent1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8" name="Straight Connector 17"/>
          <p:cNvCxnSpPr>
            <a:stCxn id="6" idx="0"/>
          </p:cNvCxnSpPr>
          <p:nvPr/>
        </p:nvCxnSpPr>
        <p:spPr>
          <a:xfrm flipV="1">
            <a:off x="1403591" y="2397530"/>
            <a:ext cx="0" cy="726848"/>
          </a:xfrm>
          <a:prstGeom prst="line">
            <a:avLst/>
          </a:prstGeom>
          <a:ln w="762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059" y="1158151"/>
            <a:ext cx="2165818" cy="900426"/>
          </a:xfrm>
          <a:prstGeom prst="rect">
            <a:avLst/>
          </a:prstGeom>
          <a:noFill/>
        </p:spPr>
        <p:txBody>
          <a:bodyPr wrap="square" lIns="97715" tIns="48857" rIns="97715" bIns="48857" rtlCol="0">
            <a:spAutoFit/>
          </a:bodyPr>
          <a:lstStyle/>
          <a:p>
            <a:pPr>
              <a:spcAft>
                <a:spcPts val="641"/>
              </a:spcAft>
            </a:pPr>
            <a:r>
              <a:rPr lang="en-GB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Priority Sectors</a:t>
            </a:r>
            <a:endParaRPr lang="en-GB" sz="1500" b="1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>
              <a:spcAft>
                <a:spcPts val="641"/>
              </a:spcAft>
            </a:pPr>
            <a:r>
              <a:rPr lang="en-GB" sz="150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Education, Energy, Health, Water, Finance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40787" y="5057245"/>
            <a:ext cx="4070079" cy="1362091"/>
          </a:xfrm>
          <a:prstGeom prst="rect">
            <a:avLst/>
          </a:prstGeom>
          <a:noFill/>
        </p:spPr>
        <p:txBody>
          <a:bodyPr wrap="square" lIns="97715" tIns="48857" rIns="97715" bIns="48857" rtlCol="0">
            <a:spAutoFit/>
          </a:bodyPr>
          <a:lstStyle/>
          <a:p>
            <a:pPr>
              <a:spcAft>
                <a:spcPts val="641"/>
              </a:spcAft>
            </a:pPr>
            <a:r>
              <a:rPr lang="en-GB" b="1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Priority </a:t>
            </a:r>
            <a:r>
              <a:rPr lang="en-GB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Initiatives</a:t>
            </a:r>
          </a:p>
          <a:p>
            <a:pPr>
              <a:spcAft>
                <a:spcPts val="641"/>
              </a:spcAft>
            </a:pPr>
            <a:r>
              <a:rPr lang="en-GB" sz="15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Getting </a:t>
            </a:r>
            <a:r>
              <a:rPr lang="en-GB" sz="150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to 100% target completion of </a:t>
            </a:r>
            <a:r>
              <a:rPr lang="en-GB" sz="15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selected 10-24 months  </a:t>
            </a:r>
            <a:r>
              <a:rPr lang="en-GB" sz="1500" dirty="0" err="1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PRP</a:t>
            </a:r>
            <a:r>
              <a:rPr lang="en-GB" sz="15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  initiatives, providing further support to selected infrastructure projects in the energy and water sectors and local govt. revenue</a:t>
            </a:r>
            <a:endParaRPr lang="en-GB" sz="15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5731" y="1040031"/>
            <a:ext cx="2468185" cy="1131259"/>
          </a:xfrm>
          <a:prstGeom prst="rect">
            <a:avLst/>
          </a:prstGeom>
          <a:noFill/>
        </p:spPr>
        <p:txBody>
          <a:bodyPr wrap="square" lIns="97715" tIns="48857" rIns="97715" bIns="48857" rtlCol="0">
            <a:spAutoFit/>
          </a:bodyPr>
          <a:lstStyle/>
          <a:p>
            <a:pPr>
              <a:spcAft>
                <a:spcPts val="641"/>
              </a:spcAft>
            </a:pPr>
            <a:r>
              <a:rPr lang="en-GB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Sub-initiatives</a:t>
            </a:r>
            <a:endParaRPr lang="en-GB" sz="1500" b="1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>
              <a:spcAft>
                <a:spcPts val="641"/>
              </a:spcAft>
            </a:pPr>
            <a:r>
              <a:rPr lang="en-GB" sz="15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Targeted for completion </a:t>
            </a:r>
            <a:r>
              <a:rPr lang="en-GB" sz="150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across 5 priority sectors </a:t>
            </a:r>
            <a:r>
              <a:rPr lang="en-GB" sz="15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across the country</a:t>
            </a:r>
            <a:endParaRPr lang="en-GB" sz="15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3223528" y="4227326"/>
            <a:ext cx="3788" cy="838949"/>
          </a:xfrm>
          <a:prstGeom prst="line">
            <a:avLst/>
          </a:prstGeom>
          <a:ln w="762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5145" y="5138685"/>
            <a:ext cx="3730475" cy="1131259"/>
          </a:xfrm>
          <a:prstGeom prst="rect">
            <a:avLst/>
          </a:prstGeom>
          <a:noFill/>
        </p:spPr>
        <p:txBody>
          <a:bodyPr wrap="square" lIns="97715" tIns="48857" rIns="97715" bIns="48857" rtlCol="0">
            <a:spAutoFit/>
          </a:bodyPr>
          <a:lstStyle/>
          <a:p>
            <a:pPr>
              <a:spcAft>
                <a:spcPts val="641"/>
              </a:spcAft>
            </a:pPr>
            <a:r>
              <a:rPr lang="en-GB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Participating MDAs</a:t>
            </a:r>
            <a:endParaRPr lang="en-GB" sz="1500" b="1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>
              <a:spcAft>
                <a:spcPts val="641"/>
              </a:spcAft>
            </a:pPr>
            <a:r>
              <a:rPr lang="en-GB" sz="150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Ministries of  Education, Energy, Health, Water, </a:t>
            </a:r>
            <a:r>
              <a:rPr lang="en-GB" sz="15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Finance, </a:t>
            </a:r>
            <a:r>
              <a:rPr lang="en-GB" sz="150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Freetown City Council and Western Area Rural District Council (WARD C)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6847452" y="4230936"/>
            <a:ext cx="3788" cy="838949"/>
          </a:xfrm>
          <a:prstGeom prst="line">
            <a:avLst/>
          </a:prstGeom>
          <a:ln w="762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7600" y="993287"/>
            <a:ext cx="3110975" cy="1345163"/>
          </a:xfrm>
          <a:prstGeom prst="rect">
            <a:avLst/>
          </a:prstGeom>
          <a:noFill/>
        </p:spPr>
        <p:txBody>
          <a:bodyPr wrap="square" lIns="97715" tIns="48857" rIns="97715" bIns="48857" rtlCol="0">
            <a:spAutoFit/>
          </a:bodyPr>
          <a:lstStyle/>
          <a:p>
            <a:pPr>
              <a:spcAft>
                <a:spcPts val="641"/>
              </a:spcAft>
            </a:pPr>
            <a:r>
              <a:rPr lang="en-GB" sz="1600" b="1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Key Result Areas</a:t>
            </a:r>
            <a:endParaRPr lang="en-GB" sz="1500" dirty="0" smtClean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  <a:p>
            <a:pPr>
              <a:spcAft>
                <a:spcPts val="641"/>
              </a:spcAft>
            </a:pPr>
            <a:r>
              <a:rPr lang="en-GB" sz="15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Enabling </a:t>
            </a:r>
            <a:r>
              <a:rPr lang="en-GB" sz="150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the achievement of </a:t>
            </a:r>
            <a:r>
              <a:rPr lang="en-GB" sz="15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over </a:t>
            </a:r>
            <a:r>
              <a:rPr lang="en-GB" sz="1500" dirty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50% of the 13 Key Result Area targets of the 12-24 </a:t>
            </a:r>
            <a:r>
              <a:rPr lang="en-GB" sz="1500" dirty="0" smtClean="0">
                <a:solidFill>
                  <a:schemeClr val="accent1">
                    <a:lumMod val="25000"/>
                  </a:schemeClr>
                </a:solidFill>
                <a:latin typeface="Calibri"/>
                <a:cs typeface="Calibri"/>
              </a:rPr>
              <a:t>months  plus increasing local government revenue generation</a:t>
            </a:r>
            <a:endParaRPr lang="en-GB" sz="1500" dirty="0">
              <a:solidFill>
                <a:schemeClr val="accent1">
                  <a:lumMod val="2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8690894" y="2397530"/>
            <a:ext cx="0" cy="726848"/>
          </a:xfrm>
          <a:prstGeom prst="line">
            <a:avLst/>
          </a:prstGeom>
          <a:ln w="762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36526" y="2397530"/>
            <a:ext cx="0" cy="726848"/>
          </a:xfrm>
          <a:prstGeom prst="line">
            <a:avLst/>
          </a:prstGeom>
          <a:ln w="762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08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58463" y="508820"/>
          <a:ext cx="1248" cy="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0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463" y="508820"/>
                        <a:ext cx="1248" cy="1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1357215" y="507463"/>
            <a:ext cx="124854" cy="13525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1022" b="1" dirty="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  <a:sym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969" y="1089180"/>
            <a:ext cx="9608029" cy="5484379"/>
            <a:chOff x="115520" y="995050"/>
            <a:chExt cx="9608029" cy="5484380"/>
          </a:xfrm>
        </p:grpSpPr>
        <p:sp>
          <p:nvSpPr>
            <p:cNvPr id="43" name="Rectangle 42"/>
            <p:cNvSpPr>
              <a:spLocks/>
            </p:cNvSpPr>
            <p:nvPr/>
          </p:nvSpPr>
          <p:spPr bwMode="gray">
            <a:xfrm>
              <a:off x="115520" y="995050"/>
              <a:ext cx="9608029" cy="548438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" name="Straight Connector 4"/>
            <p:cNvCxnSpPr>
              <a:cxnSpLocks/>
            </p:cNvCxnSpPr>
            <p:nvPr/>
          </p:nvCxnSpPr>
          <p:spPr>
            <a:xfrm>
              <a:off x="2450941" y="1412408"/>
              <a:ext cx="0" cy="5067022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cxnSpLocks/>
            </p:cNvCxnSpPr>
            <p:nvPr/>
          </p:nvCxnSpPr>
          <p:spPr bwMode="gray">
            <a:xfrm>
              <a:off x="231546" y="2303926"/>
              <a:ext cx="8438346" cy="0"/>
            </a:xfrm>
            <a:prstGeom prst="line">
              <a:avLst/>
            </a:prstGeom>
            <a:noFill/>
            <a:ln w="3175" cap="flat" cmpd="sng" algn="ctr">
              <a:solidFill>
                <a:srgbClr val="808080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146" name="Straight Connector 145"/>
            <p:cNvCxnSpPr>
              <a:cxnSpLocks/>
            </p:cNvCxnSpPr>
            <p:nvPr/>
          </p:nvCxnSpPr>
          <p:spPr bwMode="gray">
            <a:xfrm>
              <a:off x="231546" y="3366056"/>
              <a:ext cx="8438346" cy="0"/>
            </a:xfrm>
            <a:prstGeom prst="line">
              <a:avLst/>
            </a:prstGeom>
            <a:noFill/>
            <a:ln w="3175" cap="flat" cmpd="sng" algn="ctr">
              <a:solidFill>
                <a:srgbClr val="808080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155" name="Straight Connector 154"/>
            <p:cNvCxnSpPr>
              <a:cxnSpLocks/>
            </p:cNvCxnSpPr>
            <p:nvPr/>
          </p:nvCxnSpPr>
          <p:spPr bwMode="gray">
            <a:xfrm>
              <a:off x="231546" y="4110868"/>
              <a:ext cx="8421798" cy="0"/>
            </a:xfrm>
            <a:prstGeom prst="line">
              <a:avLst/>
            </a:prstGeom>
            <a:noFill/>
            <a:ln w="3175" cap="flat" cmpd="sng" algn="ctr">
              <a:solidFill>
                <a:srgbClr val="808080"/>
              </a:solidFill>
              <a:prstDash val="solid"/>
              <a:headEnd type="none"/>
              <a:tailEnd type="none"/>
            </a:ln>
            <a:effectLst/>
          </p:spPr>
        </p:cxnSp>
        <p:grpSp>
          <p:nvGrpSpPr>
            <p:cNvPr id="18" name="Group 17"/>
            <p:cNvGrpSpPr>
              <a:grpSpLocks/>
            </p:cNvGrpSpPr>
            <p:nvPr/>
          </p:nvGrpSpPr>
          <p:grpSpPr>
            <a:xfrm>
              <a:off x="2859830" y="1045827"/>
              <a:ext cx="1582615" cy="228607"/>
              <a:chOff x="1011596" y="1738095"/>
              <a:chExt cx="1261928" cy="228607"/>
            </a:xfrm>
          </p:grpSpPr>
          <p:sp>
            <p:nvSpPr>
              <p:cNvPr id="97" name="TextBox 96"/>
              <p:cNvSpPr txBox="1">
                <a:spLocks/>
              </p:cNvSpPr>
              <p:nvPr/>
            </p:nvSpPr>
            <p:spPr>
              <a:xfrm>
                <a:off x="1011596" y="1738095"/>
                <a:ext cx="1261928" cy="201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16881" numCol="1" anchor="b" anchorCtr="0" compatLnSpc="1">
                <a:prstTxWarp prst="textNoShape">
                  <a:avLst/>
                </a:prstTxWarp>
                <a:spAutoFit/>
              </a:bodyPr>
              <a:lstStyle>
                <a:lvl1pPr lvl="0" indent="0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 baseline="0">
                    <a:latin typeface="Calibri" panose="020F0502020204030204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193685" lvl="1" indent="-192098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 baseline="0">
                    <a:latin typeface="Calibri" panose="020F0502020204030204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457223" lvl="2" indent="-26195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 baseline="0">
                    <a:latin typeface="Calibri" panose="020F0502020204030204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614394" lvl="3" indent="-155583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 baseline="0">
                    <a:latin typeface="Calibri" panose="020F0502020204030204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749846" lvl="4" indent="-13018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latin typeface="Calibri" panose="020F0502020204030204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749846" indent="-13018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/>
                </a:lvl6pPr>
                <a:lvl7pPr marL="749846" indent="-13018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/>
                </a:lvl7pPr>
                <a:lvl8pPr marL="749846" indent="-13018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/>
                </a:lvl8pPr>
                <a:lvl9pPr marL="749846" indent="-13018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/>
                </a:lvl9pPr>
              </a:lstStyle>
              <a:p>
                <a:pPr>
                  <a:buClr>
                    <a:srgbClr val="0073C6"/>
                  </a:buClr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Initiatives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8" name="Straight Connector 97"/>
              <p:cNvCxnSpPr>
                <a:cxnSpLocks/>
              </p:cNvCxnSpPr>
              <p:nvPr/>
            </p:nvCxnSpPr>
            <p:spPr>
              <a:xfrm>
                <a:off x="1011596" y="1966702"/>
                <a:ext cx="1261928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/>
            <p:cNvSpPr txBox="1">
              <a:spLocks/>
            </p:cNvSpPr>
            <p:nvPr/>
          </p:nvSpPr>
          <p:spPr>
            <a:xfrm>
              <a:off x="2656128" y="1289450"/>
              <a:ext cx="407718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Strengthen national community health worker </a:t>
              </a:r>
              <a:r>
                <a:rPr lang="en-US" sz="1200" dirty="0" err="1">
                  <a:solidFill>
                    <a:srgbClr val="000000"/>
                  </a:solidFill>
                </a:rPr>
                <a:t>programme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Box 108"/>
            <p:cNvSpPr txBox="1">
              <a:spLocks/>
            </p:cNvSpPr>
            <p:nvPr/>
          </p:nvSpPr>
          <p:spPr>
            <a:xfrm>
              <a:off x="2656128" y="1830665"/>
              <a:ext cx="352299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GB" sz="1200" dirty="0">
                  <a:solidFill>
                    <a:srgbClr val="000000"/>
                  </a:solidFill>
                </a:rPr>
                <a:t>Develop functional national ambulance service</a:t>
              </a:r>
            </a:p>
          </p:txBody>
        </p:sp>
        <p:sp>
          <p:nvSpPr>
            <p:cNvPr id="101" name="TextBox 100"/>
            <p:cNvSpPr txBox="1">
              <a:spLocks/>
            </p:cNvSpPr>
            <p:nvPr/>
          </p:nvSpPr>
          <p:spPr>
            <a:xfrm>
              <a:off x="2656128" y="1563648"/>
              <a:ext cx="278870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GB" sz="1200" dirty="0">
                  <a:solidFill>
                    <a:srgbClr val="000000"/>
                  </a:solidFill>
                </a:rPr>
                <a:t>Strengthen supply chain system</a:t>
              </a:r>
            </a:p>
          </p:txBody>
        </p:sp>
        <p:sp>
          <p:nvSpPr>
            <p:cNvPr id="110" name="TextBox 109"/>
            <p:cNvSpPr txBox="1">
              <a:spLocks/>
            </p:cNvSpPr>
            <p:nvPr/>
          </p:nvSpPr>
          <p:spPr>
            <a:xfrm>
              <a:off x="2656128" y="2088386"/>
              <a:ext cx="446510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Improve community sanitation (Operation Clean Freetown)</a:t>
              </a:r>
            </a:p>
          </p:txBody>
        </p:sp>
        <p:grpSp>
          <p:nvGrpSpPr>
            <p:cNvPr id="63" name="Group 62"/>
            <p:cNvGrpSpPr>
              <a:grpSpLocks/>
            </p:cNvGrpSpPr>
            <p:nvPr/>
          </p:nvGrpSpPr>
          <p:grpSpPr>
            <a:xfrm>
              <a:off x="231584" y="1062185"/>
              <a:ext cx="1582615" cy="201712"/>
              <a:chOff x="1011596" y="1697755"/>
              <a:chExt cx="1261928" cy="201712"/>
            </a:xfrm>
          </p:grpSpPr>
          <p:sp>
            <p:nvSpPr>
              <p:cNvPr id="64" name="TextBox 63"/>
              <p:cNvSpPr txBox="1">
                <a:spLocks/>
              </p:cNvSpPr>
              <p:nvPr/>
            </p:nvSpPr>
            <p:spPr>
              <a:xfrm>
                <a:off x="1011596" y="1697755"/>
                <a:ext cx="1261928" cy="201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16881" numCol="1" anchor="b" anchorCtr="0" compatLnSpc="1">
                <a:prstTxWarp prst="textNoShape">
                  <a:avLst/>
                </a:prstTxWarp>
                <a:spAutoFit/>
              </a:bodyPr>
              <a:lstStyle>
                <a:lvl1pPr lvl="0" indent="0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 baseline="0">
                    <a:latin typeface="Calibri" panose="020F0502020204030204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193685" lvl="1" indent="-192098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 baseline="0">
                    <a:latin typeface="Calibri" panose="020F0502020204030204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457223" lvl="2" indent="-26195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 baseline="0">
                    <a:latin typeface="Calibri" panose="020F0502020204030204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614394" lvl="3" indent="-155583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 baseline="0">
                    <a:latin typeface="Calibri" panose="020F0502020204030204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749846" lvl="4" indent="-13018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latin typeface="Calibri" panose="020F0502020204030204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749846" indent="-13018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/>
                </a:lvl6pPr>
                <a:lvl7pPr marL="749846" indent="-13018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/>
                </a:lvl7pPr>
                <a:lvl8pPr marL="749846" indent="-13018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/>
                </a:lvl8pPr>
                <a:lvl9pPr marL="749846" indent="-130181" defTabSz="89539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/>
                </a:lvl9pPr>
              </a:lstStyle>
              <a:p>
                <a:pPr>
                  <a:buClr>
                    <a:srgbClr val="0073C6"/>
                  </a:buClr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Sector </a:t>
                </a:r>
              </a:p>
            </p:txBody>
          </p:sp>
          <p:cxnSp>
            <p:nvCxnSpPr>
              <p:cNvPr id="65" name="Straight Connector 64"/>
              <p:cNvCxnSpPr>
                <a:cxnSpLocks/>
              </p:cNvCxnSpPr>
              <p:nvPr/>
            </p:nvCxnSpPr>
            <p:spPr>
              <a:xfrm>
                <a:off x="1011596" y="1899467"/>
                <a:ext cx="1261928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>
              <a:spLocks/>
            </p:cNvSpPr>
            <p:nvPr/>
          </p:nvSpPr>
          <p:spPr>
            <a:xfrm>
              <a:off x="2656128" y="2367387"/>
              <a:ext cx="278870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Clear payroll and reallocate teachers</a:t>
              </a:r>
            </a:p>
          </p:txBody>
        </p:sp>
        <p:sp>
          <p:nvSpPr>
            <p:cNvPr id="71" name="TextBox 70"/>
            <p:cNvSpPr txBox="1">
              <a:spLocks/>
            </p:cNvSpPr>
            <p:nvPr/>
          </p:nvSpPr>
          <p:spPr>
            <a:xfrm>
              <a:off x="2656128" y="2648727"/>
              <a:ext cx="237307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GB" sz="1200" dirty="0">
                  <a:solidFill>
                    <a:srgbClr val="000000"/>
                  </a:solidFill>
                </a:rPr>
                <a:t>Reduce unapproved schools</a:t>
              </a:r>
            </a:p>
          </p:txBody>
        </p:sp>
        <p:sp>
          <p:nvSpPr>
            <p:cNvPr id="72" name="TextBox 71"/>
            <p:cNvSpPr txBox="1">
              <a:spLocks/>
            </p:cNvSpPr>
            <p:nvPr/>
          </p:nvSpPr>
          <p:spPr>
            <a:xfrm>
              <a:off x="2656128" y="2908639"/>
              <a:ext cx="262245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GB" sz="1200" dirty="0">
                  <a:solidFill>
                    <a:srgbClr val="000000"/>
                  </a:solidFill>
                </a:rPr>
                <a:t>Construct 500 furnished classrooms</a:t>
              </a:r>
            </a:p>
          </p:txBody>
        </p:sp>
        <p:sp>
          <p:nvSpPr>
            <p:cNvPr id="73" name="TextBox 72"/>
            <p:cNvSpPr txBox="1">
              <a:spLocks/>
            </p:cNvSpPr>
            <p:nvPr/>
          </p:nvSpPr>
          <p:spPr>
            <a:xfrm>
              <a:off x="2656128" y="3151511"/>
              <a:ext cx="226470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GB" sz="1200" dirty="0">
                  <a:solidFill>
                    <a:srgbClr val="000000"/>
                  </a:solidFill>
                </a:rPr>
                <a:t>School feeding programme</a:t>
              </a:r>
            </a:p>
          </p:txBody>
        </p:sp>
        <p:sp>
          <p:nvSpPr>
            <p:cNvPr id="74" name="TextBox 73"/>
            <p:cNvSpPr txBox="1">
              <a:spLocks/>
            </p:cNvSpPr>
            <p:nvPr/>
          </p:nvSpPr>
          <p:spPr>
            <a:xfrm>
              <a:off x="2656133" y="3635125"/>
              <a:ext cx="653018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Rehabilitate existing Freetown water supply infrastructure and implement pro-poor water supply</a:t>
              </a:r>
            </a:p>
          </p:txBody>
        </p:sp>
        <p:sp>
          <p:nvSpPr>
            <p:cNvPr id="79" name="TextBox 78"/>
            <p:cNvSpPr txBox="1">
              <a:spLocks/>
            </p:cNvSpPr>
            <p:nvPr/>
          </p:nvSpPr>
          <p:spPr>
            <a:xfrm>
              <a:off x="2655382" y="4142131"/>
              <a:ext cx="652943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Install electricity in schools, hospitals and other institutions and build solar systems (UNOPS)</a:t>
              </a:r>
            </a:p>
          </p:txBody>
        </p:sp>
        <p:sp>
          <p:nvSpPr>
            <p:cNvPr id="80" name="TextBox 79"/>
            <p:cNvSpPr txBox="1">
              <a:spLocks/>
            </p:cNvSpPr>
            <p:nvPr/>
          </p:nvSpPr>
          <p:spPr>
            <a:xfrm>
              <a:off x="2654636" y="4399273"/>
              <a:ext cx="65294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Establish collection account and sector wide budget</a:t>
              </a:r>
            </a:p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Box 81"/>
            <p:cNvSpPr txBox="1">
              <a:spLocks/>
            </p:cNvSpPr>
            <p:nvPr/>
          </p:nvSpPr>
          <p:spPr>
            <a:xfrm>
              <a:off x="2654635" y="4631044"/>
              <a:ext cx="652943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US" sz="1200" dirty="0" err="1">
                  <a:solidFill>
                    <a:srgbClr val="000000"/>
                  </a:solidFill>
                </a:rPr>
                <a:t>T&amp;D</a:t>
              </a:r>
              <a:r>
                <a:rPr lang="en-US" sz="1200" dirty="0">
                  <a:solidFill>
                    <a:srgbClr val="000000"/>
                  </a:solidFill>
                </a:rPr>
                <a:t> upgrades in Western Area and Wellington Express Line plus Kick-starting the CEC project </a:t>
              </a:r>
            </a:p>
          </p:txBody>
        </p:sp>
        <p:sp>
          <p:nvSpPr>
            <p:cNvPr id="93" name="TextBox 92"/>
            <p:cNvSpPr txBox="1">
              <a:spLocks/>
            </p:cNvSpPr>
            <p:nvPr/>
          </p:nvSpPr>
          <p:spPr>
            <a:xfrm>
              <a:off x="2654635" y="4880390"/>
              <a:ext cx="158261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30 MW HFO IPP</a:t>
              </a:r>
            </a:p>
          </p:txBody>
        </p:sp>
        <p:sp>
          <p:nvSpPr>
            <p:cNvPr id="96" name="TextBox 95"/>
            <p:cNvSpPr txBox="1">
              <a:spLocks/>
            </p:cNvSpPr>
            <p:nvPr/>
          </p:nvSpPr>
          <p:spPr>
            <a:xfrm>
              <a:off x="2654634" y="5132866"/>
              <a:ext cx="27894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30 MW HFO Government Owned</a:t>
              </a:r>
            </a:p>
          </p:txBody>
        </p:sp>
        <p:sp>
          <p:nvSpPr>
            <p:cNvPr id="104" name="TextBox 103"/>
            <p:cNvSpPr txBox="1">
              <a:spLocks/>
            </p:cNvSpPr>
            <p:nvPr/>
          </p:nvSpPr>
          <p:spPr>
            <a:xfrm>
              <a:off x="2656133" y="5364947"/>
              <a:ext cx="158261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14-50 MW Grid Solar </a:t>
              </a:r>
            </a:p>
          </p:txBody>
        </p:sp>
        <p:cxnSp>
          <p:nvCxnSpPr>
            <p:cNvPr id="36" name="Straight Connector 35"/>
            <p:cNvCxnSpPr>
              <a:cxnSpLocks/>
            </p:cNvCxnSpPr>
            <p:nvPr/>
          </p:nvCxnSpPr>
          <p:spPr bwMode="gray">
            <a:xfrm>
              <a:off x="231546" y="5597243"/>
              <a:ext cx="8421798" cy="0"/>
            </a:xfrm>
            <a:prstGeom prst="line">
              <a:avLst/>
            </a:prstGeom>
            <a:noFill/>
            <a:ln w="3175" cap="flat" cmpd="sng" algn="ctr">
              <a:solidFill>
                <a:srgbClr val="808080"/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37" name="TextBox 36"/>
            <p:cNvSpPr txBox="1">
              <a:spLocks/>
            </p:cNvSpPr>
            <p:nvPr/>
          </p:nvSpPr>
          <p:spPr>
            <a:xfrm>
              <a:off x="2636430" y="5627684"/>
              <a:ext cx="70689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 marL="171441" indent="-171441">
                <a:lnSpc>
                  <a:spcPct val="150000"/>
                </a:lnSpc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Increase property tax base</a:t>
              </a:r>
            </a:p>
            <a:p>
              <a:pPr marL="171441" indent="-171441">
                <a:lnSpc>
                  <a:spcPct val="150000"/>
                </a:lnSpc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Improve management of  property tax with focus on tax efficiency, effectiveness and equity</a:t>
              </a:r>
            </a:p>
            <a:p>
              <a:pPr marL="171441" indent="-171441">
                <a:lnSpc>
                  <a:spcPct val="150000"/>
                </a:lnSpc>
                <a:buClrTx/>
                <a:buFont typeface="Wingdings" panose="05000000000000000000" pitchFamily="2" charset="2"/>
                <a:buChar char="v"/>
              </a:pPr>
              <a:r>
                <a:rPr lang="en-US" sz="1200" dirty="0">
                  <a:solidFill>
                    <a:srgbClr val="000000"/>
                  </a:solidFill>
                </a:rPr>
                <a:t>Enhance revenue mobilization strategy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7" cstate="print"/>
            <a:srcRect/>
            <a:stretch/>
          </p:blipFill>
          <p:spPr>
            <a:xfrm>
              <a:off x="445908" y="1440939"/>
              <a:ext cx="1688061" cy="655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/>
            <p:cNvPicPr>
              <a:picLocks/>
            </p:cNvPicPr>
            <p:nvPr/>
          </p:nvPicPr>
          <p:blipFill rotWithShape="1">
            <a:blip r:embed="rId8" cstate="print"/>
            <a:srcRect l="2672" t="10593" r="22089" b="5299"/>
            <a:stretch/>
          </p:blipFill>
          <p:spPr>
            <a:xfrm>
              <a:off x="408532" y="2467789"/>
              <a:ext cx="1762812" cy="68372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6306" y="3459846"/>
              <a:ext cx="1647265" cy="568379"/>
            </a:xfrm>
            <a:prstGeom prst="rect">
              <a:avLst/>
            </a:prstGeom>
          </p:spPr>
        </p:pic>
        <p:pic>
          <p:nvPicPr>
            <p:cNvPr id="41" name="Picture 10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70" y="4516485"/>
              <a:ext cx="1808736" cy="727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482069" y="444702"/>
            <a:ext cx="7008000" cy="307777"/>
          </a:xfr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PRP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Extension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Initiatives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357" y="5739003"/>
            <a:ext cx="1829648" cy="7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Object 1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7" y="160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7" y="160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699299" y="3701883"/>
            <a:ext cx="86157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marL="342900" indent="-3429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>
              <a:spcBef>
                <a:spcPts val="612"/>
              </a:spcBef>
              <a:spcAft>
                <a:spcPts val="612"/>
              </a:spcAft>
            </a:pPr>
            <a:r>
              <a:rPr lang="en-ZA" b="1" dirty="0">
                <a:solidFill>
                  <a:srgbClr val="0073C6"/>
                </a:solidFill>
                <a:latin typeface="Calibri" panose="020F0502020204030204" pitchFamily="34" charset="0"/>
              </a:rPr>
              <a:t>Decentralisation: </a:t>
            </a:r>
            <a:r>
              <a:rPr lang="en-ZA" dirty="0">
                <a:solidFill>
                  <a:srgbClr val="000000"/>
                </a:solidFill>
                <a:latin typeface="Calibri" panose="020F0502020204030204" pitchFamily="34" charset="0"/>
              </a:rPr>
              <a:t>implementation and accountability continues at district, chiefdom and section levels and takes into account the de-amalgamation which </a:t>
            </a:r>
            <a:r>
              <a:rPr lang="en-ZA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created </a:t>
            </a:r>
            <a:r>
              <a:rPr lang="en-ZA" dirty="0">
                <a:solidFill>
                  <a:srgbClr val="000000"/>
                </a:solidFill>
                <a:latin typeface="Calibri" panose="020F0502020204030204" pitchFamily="34" charset="0"/>
              </a:rPr>
              <a:t>41 new chiefdoms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2" name="Rectangle 11"/>
          <p:cNvSpPr>
            <a:spLocks noChangeArrowheads="1"/>
          </p:cNvSpPr>
          <p:nvPr/>
        </p:nvSpPr>
        <p:spPr bwMode="auto">
          <a:xfrm>
            <a:off x="739954" y="2932039"/>
            <a:ext cx="84343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marL="342900" indent="-3429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>
              <a:spcBef>
                <a:spcPts val="612"/>
              </a:spcBef>
              <a:spcAft>
                <a:spcPts val="612"/>
              </a:spcAft>
            </a:pPr>
            <a:r>
              <a:rPr lang="en-US" b="1" dirty="0">
                <a:solidFill>
                  <a:srgbClr val="0073C6"/>
                </a:solidFill>
                <a:latin typeface="Calibri" panose="020F0502020204030204" pitchFamily="34" charset="0"/>
              </a:rPr>
              <a:t>Concrete targets: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targets are concrete, measurable and achievable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4667" y="1512624"/>
            <a:ext cx="296389" cy="4928988"/>
            <a:chOff x="4785784" y="1460352"/>
            <a:chExt cx="296389" cy="4928988"/>
          </a:xfrm>
        </p:grpSpPr>
        <p:cxnSp>
          <p:nvCxnSpPr>
            <p:cNvPr id="70" name="Straight Arrow Connector 69"/>
            <p:cNvCxnSpPr>
              <a:stCxn id="71" idx="6"/>
            </p:cNvCxnSpPr>
            <p:nvPr/>
          </p:nvCxnSpPr>
          <p:spPr>
            <a:xfrm>
              <a:off x="4933979" y="1759420"/>
              <a:ext cx="0" cy="462992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/>
            </p:cNvSpPr>
            <p:nvPr/>
          </p:nvSpPr>
          <p:spPr>
            <a:xfrm rot="5400000">
              <a:off x="4784445" y="1461692"/>
              <a:ext cx="299068" cy="29638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3" name="Oval 72"/>
            <p:cNvSpPr>
              <a:spLocks/>
            </p:cNvSpPr>
            <p:nvPr/>
          </p:nvSpPr>
          <p:spPr>
            <a:xfrm rot="5400000">
              <a:off x="4784444" y="3624528"/>
              <a:ext cx="299068" cy="29638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4" name="Oval 73"/>
            <p:cNvSpPr>
              <a:spLocks/>
            </p:cNvSpPr>
            <p:nvPr/>
          </p:nvSpPr>
          <p:spPr>
            <a:xfrm rot="5400000">
              <a:off x="4784444" y="2146635"/>
              <a:ext cx="299068" cy="29638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5" name="Oval 74"/>
            <p:cNvSpPr>
              <a:spLocks/>
            </p:cNvSpPr>
            <p:nvPr/>
          </p:nvSpPr>
          <p:spPr>
            <a:xfrm rot="5400000">
              <a:off x="4784444" y="2852002"/>
              <a:ext cx="299068" cy="29638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6" name="Oval 75"/>
            <p:cNvSpPr>
              <a:spLocks/>
            </p:cNvSpPr>
            <p:nvPr/>
          </p:nvSpPr>
          <p:spPr>
            <a:xfrm rot="5400000">
              <a:off x="4784444" y="5243116"/>
              <a:ext cx="299068" cy="29638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7" name="Oval 76"/>
            <p:cNvSpPr>
              <a:spLocks/>
            </p:cNvSpPr>
            <p:nvPr/>
          </p:nvSpPr>
          <p:spPr>
            <a:xfrm rot="5400000">
              <a:off x="4784444" y="5824435"/>
              <a:ext cx="299068" cy="29638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  <a:sym typeface="Arial"/>
              </a:endParaRPr>
            </a:p>
          </p:txBody>
        </p:sp>
      </p:grpSp>
      <p:sp>
        <p:nvSpPr>
          <p:cNvPr id="130" name="Rectangle 11"/>
          <p:cNvSpPr>
            <a:spLocks noChangeArrowheads="1"/>
          </p:cNvSpPr>
          <p:nvPr/>
        </p:nvSpPr>
        <p:spPr bwMode="auto">
          <a:xfrm>
            <a:off x="739951" y="1615862"/>
            <a:ext cx="81924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spAutoFit/>
          </a:bodyPr>
          <a:lstStyle>
            <a:lvl1pPr marL="342900" indent="-3429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>
              <a:spcBef>
                <a:spcPts val="612"/>
              </a:spcBef>
              <a:spcAft>
                <a:spcPts val="612"/>
              </a:spcAft>
            </a:pPr>
            <a:r>
              <a:rPr lang="en-US" b="1" dirty="0">
                <a:solidFill>
                  <a:srgbClr val="0073C6"/>
                </a:solidFill>
                <a:latin typeface="Calibri" panose="020F0502020204030204" pitchFamily="34" charset="0"/>
              </a:rPr>
              <a:t>Committed top leadership: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His Excellency the President remains committed to driving delivery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710" y="322242"/>
            <a:ext cx="8367689" cy="292388"/>
          </a:xfrm>
        </p:spPr>
        <p:txBody>
          <a:bodyPr/>
          <a:lstStyle/>
          <a:p>
            <a:r>
              <a:rPr lang="en-US" dirty="0"/>
              <a:t>The Transition Phase continues with …..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735062" y="5296811"/>
            <a:ext cx="81924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marL="342900" indent="-3429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>
              <a:spcBef>
                <a:spcPts val="612"/>
              </a:spcBef>
              <a:spcAft>
                <a:spcPts val="612"/>
              </a:spcAft>
            </a:pPr>
            <a:r>
              <a:rPr lang="en-ZA" b="1" dirty="0">
                <a:solidFill>
                  <a:srgbClr val="0073C6"/>
                </a:solidFill>
                <a:latin typeface="Calibri" panose="020F0502020204030204" pitchFamily="34" charset="0"/>
              </a:rPr>
              <a:t>Transparency and accountability: </a:t>
            </a:r>
            <a:r>
              <a:rPr lang="en-ZA" dirty="0">
                <a:solidFill>
                  <a:srgbClr val="000000"/>
                </a:solidFill>
                <a:latin typeface="Calibri" panose="020F0502020204030204" pitchFamily="34" charset="0"/>
              </a:rPr>
              <a:t>clear and objective reporting of progress across all sectors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735067" y="5828262"/>
            <a:ext cx="86157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marL="342900" indent="-3429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>
              <a:spcBef>
                <a:spcPts val="612"/>
              </a:spcBef>
              <a:spcAft>
                <a:spcPts val="612"/>
              </a:spcAft>
            </a:pPr>
            <a:r>
              <a:rPr lang="en-ZA" b="1" dirty="0">
                <a:solidFill>
                  <a:srgbClr val="0073C6"/>
                </a:solidFill>
                <a:latin typeface="Calibri" panose="020F0502020204030204" pitchFamily="34" charset="0"/>
              </a:rPr>
              <a:t>Sustainable empowerment: </a:t>
            </a:r>
            <a:r>
              <a:rPr lang="en-ZA" dirty="0">
                <a:latin typeface="Calibri" panose="020F0502020204030204" pitchFamily="34" charset="0"/>
              </a:rPr>
              <a:t>t</a:t>
            </a:r>
            <a:r>
              <a:rPr lang="en-ZA" dirty="0">
                <a:solidFill>
                  <a:srgbClr val="000000"/>
                </a:solidFill>
                <a:latin typeface="Calibri" panose="020F0502020204030204" pitchFamily="34" charset="0"/>
              </a:rPr>
              <a:t>ransitioning of PDT process &amp; systems across all levels of </a:t>
            </a:r>
            <a:r>
              <a:rPr lang="en-ZA" dirty="0" smtClean="0">
                <a:solidFill>
                  <a:srgbClr val="000000"/>
                </a:solidFill>
                <a:latin typeface="Calibri" panose="020F0502020204030204" pitchFamily="34" charset="0"/>
              </a:rPr>
              <a:t>MDAs including Ministry of Local Government &amp; Rural Development 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5068" y="2223991"/>
            <a:ext cx="8620641" cy="2706029"/>
            <a:chOff x="591048" y="2119059"/>
            <a:chExt cx="8620641" cy="2366527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591048" y="2119059"/>
              <a:ext cx="6469006" cy="215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marL="342900" indent="-3429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indent="0">
                <a:spcBef>
                  <a:spcPts val="1224"/>
                </a:spcBef>
              </a:pPr>
              <a:r>
                <a:rPr lang="en-GB" b="1" dirty="0">
                  <a:solidFill>
                    <a:srgbClr val="0073C6"/>
                  </a:solidFill>
                  <a:latin typeface="Calibri" panose="020F0502020204030204" pitchFamily="34" charset="0"/>
                </a:rPr>
                <a:t>Prioritisation: </a:t>
              </a:r>
              <a:r>
                <a:rPr lang="en-GB" dirty="0" smtClean="0">
                  <a:latin typeface="Calibri" panose="020F0502020204030204" pitchFamily="34" charset="0"/>
                </a:rPr>
                <a:t>focus  </a:t>
              </a:r>
              <a:r>
                <a:rPr lang="en-GB" dirty="0">
                  <a:latin typeface="Calibri" panose="020F0502020204030204" pitchFamily="34" charset="0"/>
                </a:rPr>
                <a:t>on 5 priority sectors  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95934" y="4054927"/>
              <a:ext cx="8615755" cy="43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marL="342900" indent="-3429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indent="0">
                <a:spcBef>
                  <a:spcPts val="1224"/>
                </a:spcBef>
              </a:pPr>
              <a:r>
                <a:rPr lang="en-GB" b="1" dirty="0">
                  <a:solidFill>
                    <a:srgbClr val="0073C6"/>
                  </a:solidFill>
                  <a:latin typeface="Calibri" panose="020F0502020204030204" pitchFamily="34" charset="0"/>
                </a:rPr>
                <a:t>Robust performance </a:t>
              </a:r>
              <a:r>
                <a:rPr lang="en-GB" b="1" dirty="0" smtClean="0">
                  <a:solidFill>
                    <a:srgbClr val="0073C6"/>
                  </a:solidFill>
                  <a:latin typeface="Calibri" panose="020F0502020204030204" pitchFamily="34" charset="0"/>
                </a:rPr>
                <a:t>management: </a:t>
              </a:r>
              <a:r>
                <a:rPr lang="en-GB" dirty="0" smtClean="0">
                  <a:latin typeface="Calibri" panose="020F0502020204030204" pitchFamily="34" charset="0"/>
                </a:rPr>
                <a:t>weekly activity tracking,  tracking p</a:t>
              </a:r>
              <a:r>
                <a:rPr lang="en-GB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rogress </a:t>
              </a:r>
              <a:r>
                <a:rPr lang="en-GB" dirty="0">
                  <a:solidFill>
                    <a:srgbClr val="000000"/>
                  </a:solidFill>
                  <a:latin typeface="Calibri" panose="020F0502020204030204" pitchFamily="34" charset="0"/>
                </a:rPr>
                <a:t>against </a:t>
              </a:r>
              <a:r>
                <a:rPr lang="en-GB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KPIs</a:t>
              </a:r>
              <a:r>
                <a:rPr lang="en-GB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, District and Central sector  meetings, and active problem-solving of  </a:t>
              </a:r>
              <a:r>
                <a:rPr lang="en-GB" dirty="0">
                  <a:solidFill>
                    <a:srgbClr val="000000"/>
                  </a:solidFill>
                  <a:latin typeface="Calibri" panose="020F0502020204030204" pitchFamily="34" charset="0"/>
                </a:rPr>
                <a:t>issues as they arise continues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sp>
        <p:nvSpPr>
          <p:cNvPr id="39" name="Oval 38"/>
          <p:cNvSpPr>
            <a:spLocks/>
          </p:cNvSpPr>
          <p:nvPr/>
        </p:nvSpPr>
        <p:spPr>
          <a:xfrm rot="5400000">
            <a:off x="293328" y="4438919"/>
            <a:ext cx="299068" cy="2963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37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05" y="283334"/>
            <a:ext cx="8173609" cy="307777"/>
          </a:xfr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Extension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Initiatives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December 2017 forecast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103963" y="1514349"/>
            <a:ext cx="5167283" cy="520917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71982" tIns="71982" rIns="71982" bIns="71982" numCol="1" anchor="ctr" anchorCtr="0" compatLnSpc="1">
            <a:prstTxWarp prst="textNoShape">
              <a:avLst/>
            </a:prstTxWarp>
            <a:noAutofit/>
          </a:bodyPr>
          <a:lstStyle/>
          <a:p>
            <a:pPr defTabSz="895270">
              <a:buClr>
                <a:srgbClr val="0073C6"/>
              </a:buClr>
            </a:pPr>
            <a:endParaRPr lang="en-GB" sz="1399" dirty="0" err="1">
              <a:solidFill>
                <a:srgbClr val="000000"/>
              </a:solidFill>
              <a:latin typeface="Calibri" panose="020F0502020204030204" pitchFamily="34" charset="0"/>
              <a:cs typeface="Arial Unicode MS" pitchFamily="34" charset="-128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95905" y="1179231"/>
            <a:ext cx="5183191" cy="3607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8" tIns="72008" rIns="72008" bIns="72008" rtlCol="0" anchor="ctr" anchorCtr="0">
            <a:spAutoFit/>
          </a:bodyPr>
          <a:lstStyle/>
          <a:p>
            <a:pPr defTabSz="902812"/>
            <a:r>
              <a:rPr lang="en-GB" sz="1399" b="1" dirty="0">
                <a:solidFill>
                  <a:srgbClr val="0073C6"/>
                </a:solidFill>
                <a:latin typeface="Calibri" panose="020F0502020204030204" pitchFamily="34" charset="0"/>
              </a:rPr>
              <a:t> </a:t>
            </a:r>
            <a:r>
              <a:rPr lang="en-US" sz="1399" b="1" dirty="0">
                <a:solidFill>
                  <a:srgbClr val="0073C6"/>
                </a:solidFill>
                <a:latin typeface="Calibri" panose="020F0502020204030204" pitchFamily="34" charset="0"/>
              </a:rPr>
              <a:t>60% of the </a:t>
            </a:r>
            <a:r>
              <a:rPr lang="en-US" sz="1399" b="1" dirty="0" smtClean="0">
                <a:solidFill>
                  <a:srgbClr val="0073C6"/>
                </a:solidFill>
                <a:latin typeface="Calibri" panose="020F0502020204030204" pitchFamily="34" charset="0"/>
              </a:rPr>
              <a:t>Initiatives </a:t>
            </a:r>
            <a:r>
              <a:rPr lang="en-US" sz="1399" b="1" dirty="0">
                <a:solidFill>
                  <a:srgbClr val="0073C6"/>
                </a:solidFill>
                <a:latin typeface="Calibri" panose="020F0502020204030204" pitchFamily="34" charset="0"/>
              </a:rPr>
              <a:t>will meet 100% of their targets by Dec’17</a:t>
            </a:r>
            <a:endParaRPr lang="en-GB" sz="1399" b="1" dirty="0">
              <a:solidFill>
                <a:srgbClr val="0073C6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677" y="2843513"/>
            <a:ext cx="135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812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100% of  target met </a:t>
            </a:r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667" y="5424458"/>
            <a:ext cx="150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812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0%-49% of target  met </a:t>
            </a:r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62892" y="3975735"/>
            <a:ext cx="126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2812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50%-99% of target  met </a:t>
            </a:r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7507" y="1960608"/>
            <a:ext cx="1731868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3456" fontAlgn="auto">
              <a:spcBef>
                <a:spcPts val="0"/>
              </a:spcBef>
              <a:spcAft>
                <a:spcPts val="0"/>
              </a:spcAft>
            </a:pPr>
            <a:r>
              <a:rPr lang="en-GB" sz="1292" b="1" dirty="0">
                <a:solidFill>
                  <a:srgbClr val="0073C6"/>
                </a:solidFill>
                <a:latin typeface="Calibri" panose="020F0502020204030204" pitchFamily="34" charset="0"/>
              </a:rPr>
              <a:t>Expected progress as at  July ‘17</a:t>
            </a:r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533457" y="2160490"/>
          <a:ext cx="2457180" cy="413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Rectangle 53"/>
          <p:cNvSpPr>
            <a:spLocks/>
          </p:cNvSpPr>
          <p:nvPr/>
        </p:nvSpPr>
        <p:spPr>
          <a:xfrm>
            <a:off x="5440024" y="1514349"/>
            <a:ext cx="4310971" cy="520918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71982" tIns="71982" rIns="71982" bIns="71982" numCol="1" anchor="ctr" anchorCtr="0" compatLnSpc="1">
            <a:prstTxWarp prst="textNoShape">
              <a:avLst/>
            </a:prstTxWarp>
            <a:noAutofit/>
          </a:bodyPr>
          <a:lstStyle/>
          <a:p>
            <a:pPr defTabSz="895270">
              <a:buClr>
                <a:srgbClr val="0073C6"/>
              </a:buClr>
            </a:pPr>
            <a:endParaRPr lang="en-GB" sz="1399" dirty="0" err="1">
              <a:solidFill>
                <a:srgbClr val="000000"/>
              </a:solidFill>
              <a:latin typeface="Calibri" panose="020F0502020204030204" pitchFamily="34" charset="0"/>
              <a:cs typeface="Arial Unicode MS" pitchFamily="34" charset="-128"/>
            </a:endParaRPr>
          </a:p>
        </p:txBody>
      </p:sp>
      <p:sp>
        <p:nvSpPr>
          <p:cNvPr id="55" name="Rectangle 54"/>
          <p:cNvSpPr>
            <a:spLocks/>
          </p:cNvSpPr>
          <p:nvPr/>
        </p:nvSpPr>
        <p:spPr>
          <a:xfrm>
            <a:off x="5426576" y="1179231"/>
            <a:ext cx="4340267" cy="3607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8" tIns="72008" rIns="72008" bIns="72008" rtlCol="0" anchor="ctr" anchorCtr="0">
            <a:spAutoFit/>
          </a:bodyPr>
          <a:lstStyle/>
          <a:p>
            <a:pPr algn="ctr" defTabSz="902812"/>
            <a:r>
              <a:rPr lang="en-US" sz="1399" b="1" dirty="0">
                <a:solidFill>
                  <a:srgbClr val="0073C6"/>
                </a:solidFill>
                <a:latin typeface="Calibri" panose="020F0502020204030204" pitchFamily="34" charset="0"/>
              </a:rPr>
              <a:t>Breakdown of the 15 </a:t>
            </a:r>
            <a:r>
              <a:rPr lang="en-US" sz="1399" b="1" dirty="0" smtClean="0">
                <a:solidFill>
                  <a:srgbClr val="0073C6"/>
                </a:solidFill>
                <a:latin typeface="Calibri" panose="020F0502020204030204" pitchFamily="34" charset="0"/>
              </a:rPr>
              <a:t>Initiatives </a:t>
            </a:r>
            <a:r>
              <a:rPr lang="en-US" sz="1399" b="1" dirty="0">
                <a:solidFill>
                  <a:srgbClr val="0073C6"/>
                </a:solidFill>
                <a:latin typeface="Calibri" panose="020F0502020204030204" pitchFamily="34" charset="0"/>
              </a:rPr>
              <a:t>RAG rating</a:t>
            </a:r>
          </a:p>
        </p:txBody>
      </p:sp>
      <p:graphicFrame>
        <p:nvGraphicFramePr>
          <p:cNvPr id="61" name="Chart 60"/>
          <p:cNvGraphicFramePr/>
          <p:nvPr>
            <p:extLst/>
          </p:nvPr>
        </p:nvGraphicFramePr>
        <p:xfrm>
          <a:off x="2874759" y="2160490"/>
          <a:ext cx="2457180" cy="413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154457" y="270627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20%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154457" y="414327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53%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02115" y="552743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27%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45394" y="334348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60%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59266" y="5167302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40%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90232" y="1919948"/>
            <a:ext cx="1603933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3456" fontAlgn="auto">
              <a:spcBef>
                <a:spcPts val="0"/>
              </a:spcBef>
              <a:spcAft>
                <a:spcPts val="0"/>
              </a:spcAft>
            </a:pPr>
            <a:r>
              <a:rPr lang="en-GB" sz="1292" b="1" dirty="0">
                <a:solidFill>
                  <a:srgbClr val="0073C6"/>
                </a:solidFill>
                <a:latin typeface="Calibri" panose="020F0502020204030204" pitchFamily="34" charset="0"/>
              </a:rPr>
              <a:t>Expected progress as at Dec ‘17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>
          <a:xfrm>
            <a:off x="7189716" y="1715864"/>
            <a:ext cx="1582615" cy="186323"/>
            <a:chOff x="1011596" y="1713144"/>
            <a:chExt cx="1261928" cy="186323"/>
          </a:xfrm>
        </p:grpSpPr>
        <p:sp>
          <p:nvSpPr>
            <p:cNvPr id="36" name="TextBox 35"/>
            <p:cNvSpPr txBox="1">
              <a:spLocks/>
            </p:cNvSpPr>
            <p:nvPr/>
          </p:nvSpPr>
          <p:spPr>
            <a:xfrm>
              <a:off x="1011596" y="1713144"/>
              <a:ext cx="1261928" cy="186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16881" numCol="1" anchor="b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>
                <a:buClr>
                  <a:srgbClr val="0073C6"/>
                </a:buClr>
              </a:pPr>
              <a:r>
                <a:rPr lang="en-US" sz="1100" b="1" dirty="0" smtClean="0">
                  <a:solidFill>
                    <a:srgbClr val="0073C6"/>
                  </a:solidFill>
                  <a:latin typeface="Arial"/>
                </a:rPr>
                <a:t>Initiative</a:t>
              </a:r>
              <a:endParaRPr lang="en-US" sz="1100" b="1" dirty="0">
                <a:solidFill>
                  <a:srgbClr val="0073C6"/>
                </a:solidFill>
                <a:latin typeface="Arial"/>
              </a:endParaRPr>
            </a:p>
          </p:txBody>
        </p: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1045891" y="1899467"/>
              <a:ext cx="86191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>
            <a:grpSpLocks/>
          </p:cNvGrpSpPr>
          <p:nvPr/>
        </p:nvGrpSpPr>
        <p:grpSpPr>
          <a:xfrm>
            <a:off x="5512781" y="1715865"/>
            <a:ext cx="1438741" cy="186323"/>
            <a:chOff x="1011596" y="1713144"/>
            <a:chExt cx="1261928" cy="186323"/>
          </a:xfrm>
        </p:grpSpPr>
        <p:sp>
          <p:nvSpPr>
            <p:cNvPr id="39" name="TextBox 38"/>
            <p:cNvSpPr txBox="1">
              <a:spLocks/>
            </p:cNvSpPr>
            <p:nvPr/>
          </p:nvSpPr>
          <p:spPr>
            <a:xfrm>
              <a:off x="1011596" y="1713144"/>
              <a:ext cx="1261928" cy="186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16881" numCol="1" anchor="b" anchorCtr="0" compatLnSpc="1">
              <a:prstTxWarp prst="textNoShape">
                <a:avLst/>
              </a:prstTxWarp>
              <a:spAutoFit/>
            </a:bodyPr>
            <a:lstStyle>
              <a:lvl1pPr lvl="0" indent="0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193685" lvl="1" indent="-192098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457223" lvl="2" indent="-26195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614394" lvl="3" indent="-155583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749846" lvl="4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Calibri" panose="020F0502020204030204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6pPr>
              <a:lvl7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7pPr>
              <a:lvl8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8pPr>
              <a:lvl9pPr marL="749846" indent="-130181" defTabSz="89539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/>
              </a:lvl9pPr>
            </a:lstStyle>
            <a:p>
              <a:pPr>
                <a:buClr>
                  <a:srgbClr val="0073C6"/>
                </a:buClr>
              </a:pPr>
              <a:r>
                <a:rPr lang="en-US" sz="1100" b="1" dirty="0">
                  <a:solidFill>
                    <a:srgbClr val="0073C6"/>
                  </a:solidFill>
                  <a:latin typeface="Arial"/>
                </a:rPr>
                <a:t>Sector </a:t>
              </a:r>
            </a:p>
          </p:txBody>
        </p:sp>
        <p:cxnSp>
          <p:nvCxnSpPr>
            <p:cNvPr id="40" name="Straight Connector 39"/>
            <p:cNvCxnSpPr>
              <a:cxnSpLocks/>
            </p:cNvCxnSpPr>
            <p:nvPr/>
          </p:nvCxnSpPr>
          <p:spPr>
            <a:xfrm>
              <a:off x="1011596" y="1899467"/>
              <a:ext cx="40087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6197391" y="1807070"/>
            <a:ext cx="321928" cy="203977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0" dirty="0" err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5857" y="2000632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Health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8950" y="2011686"/>
            <a:ext cx="3727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Strengthen national community health worker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</a:t>
            </a:r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Develop functional national ambulance service</a:t>
            </a:r>
          </a:p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Improve community sanitation (Operation Clean Freetown)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85857" y="3035126"/>
            <a:ext cx="981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808080">
                    <a:lumMod val="75000"/>
                  </a:srgbClr>
                </a:solidFill>
                <a:latin typeface="Calibri" panose="020F0502020204030204" pitchFamily="34" charset="0"/>
              </a:rPr>
              <a:t>Education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88951" y="3017008"/>
            <a:ext cx="3727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Clear payroll and reallocate teachers</a:t>
            </a:r>
          </a:p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Reduce unapproved schools</a:t>
            </a:r>
          </a:p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Construct 500 furnished classrooms (phase 2)</a:t>
            </a:r>
          </a:p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School feeding programme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85857" y="3790481"/>
            <a:ext cx="689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</a:rPr>
              <a:t>Energy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88951" y="3821064"/>
            <a:ext cx="347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Install electricity in hospitals and other institutions and build solar systems (UNOPS)</a:t>
            </a:r>
          </a:p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30 MW HFO (Government Owned)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85857" y="6004722"/>
            <a:ext cx="64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3C6"/>
                </a:solidFill>
                <a:latin typeface="Calibri" panose="020F0502020204030204" pitchFamily="34" charset="0"/>
              </a:rPr>
              <a:t>Water 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88951" y="6044949"/>
            <a:ext cx="3662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Rehabilitate existing Freetown water supply infrastructure and implement pro-poor water supply</a:t>
            </a:r>
          </a:p>
        </p:txBody>
      </p:sp>
      <p:sp>
        <p:nvSpPr>
          <p:cNvPr id="41" name="Oval 40"/>
          <p:cNvSpPr/>
          <p:nvPr/>
        </p:nvSpPr>
        <p:spPr>
          <a:xfrm>
            <a:off x="6161254" y="4700663"/>
            <a:ext cx="321928" cy="20397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0" dirty="0" err="1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85857" y="4878463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Health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7189" y="4905503"/>
            <a:ext cx="3471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Strengthen supply chain system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88951" y="5170639"/>
            <a:ext cx="372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Establish collection account and sector wide budget</a:t>
            </a:r>
          </a:p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30 MW HFO IPP</a:t>
            </a:r>
          </a:p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50 mw Solar IPP</a:t>
            </a:r>
          </a:p>
          <a:p>
            <a:pPr marL="171441" indent="-171441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128 MW Western Area Generation Project (CEC)</a:t>
            </a:r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85857" y="5164752"/>
            <a:ext cx="981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</a:rPr>
              <a:t>Energy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49" y="6487471"/>
            <a:ext cx="4307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*Excluding </a:t>
            </a:r>
            <a:r>
              <a:rPr lang="en-US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Finance initiatives, forecast as at 26</a:t>
            </a:r>
            <a:r>
              <a:rPr lang="en-US" sz="1200" i="1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sz="1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September 2017</a:t>
            </a:r>
            <a:endParaRPr lang="en-US" sz="12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6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56" name="think-cell Slide" r:id="rId37" imgW="530" imgH="528" progId="TCLayout.ActiveDocument.1">
                  <p:embed/>
                </p:oleObj>
              </mc:Choice>
              <mc:Fallback>
                <p:oleObj name="think-cell Slide" r:id="rId37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82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1400" b="1" dirty="0" err="1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  <a:sym typeface="Calibri" panose="020F050202020403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305713" y="1016910"/>
            <a:ext cx="9016729" cy="5738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Rectangle 103"/>
          <p:cNvSpPr>
            <a:spLocks noGrp="1" noChangeArrowheads="1"/>
          </p:cNvSpPr>
          <p:nvPr/>
        </p:nvSpPr>
        <p:spPr bwMode="auto">
          <a:xfrm>
            <a:off x="3554413" y="1324610"/>
            <a:ext cx="108902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altLang="en-US" sz="1400" b="1" dirty="0">
                <a:solidFill>
                  <a:srgbClr val="000000"/>
                </a:solidFill>
                <a:sym typeface="Calibri" panose="020F0502020204030204" pitchFamily="34" charset="0"/>
              </a:rPr>
              <a:t>Aug</a:t>
            </a:r>
            <a:endParaRPr lang="en-GB" sz="140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05" name="Rectangle 104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6118862" y="1324610"/>
            <a:ext cx="41655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altLang="en-US" sz="1400" b="1" dirty="0">
                <a:solidFill>
                  <a:srgbClr val="000000"/>
                </a:solidFill>
                <a:sym typeface="Calibri" panose="020F0502020204030204" pitchFamily="34" charset="0"/>
              </a:rPr>
              <a:t>SEPT</a:t>
            </a:r>
            <a:endParaRPr lang="en-GB" sz="140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3554413" y="1600835"/>
            <a:ext cx="1090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400" b="1" dirty="0">
                <a:solidFill>
                  <a:srgbClr val="000000"/>
                </a:solidFill>
                <a:sym typeface="Calibri" panose="020F0502020204030204" pitchFamily="34" charset="0"/>
              </a:rPr>
              <a:t>13</a:t>
            </a:r>
          </a:p>
        </p:txBody>
      </p:sp>
      <p:sp>
        <p:nvSpPr>
          <p:cNvPr id="247" name="Rectangle 246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5273679" y="1600835"/>
            <a:ext cx="31972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400" b="1" dirty="0">
                <a:solidFill>
                  <a:srgbClr val="000000"/>
                </a:solidFill>
                <a:sym typeface="Calibri" panose="020F0502020204030204" pitchFamily="34" charset="0"/>
              </a:rPr>
              <a:t>27</a:t>
            </a:r>
          </a:p>
        </p:txBody>
      </p:sp>
      <p:sp>
        <p:nvSpPr>
          <p:cNvPr id="249" name="Rectangle 248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7113275" y="1600835"/>
            <a:ext cx="1090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altLang="en-US" sz="1400" b="1" dirty="0">
                <a:solidFill>
                  <a:srgbClr val="000000"/>
                </a:solidFill>
                <a:sym typeface="Calibri" panose="020F0502020204030204" pitchFamily="34" charset="0"/>
              </a:rPr>
              <a:t>10</a:t>
            </a:r>
            <a:endParaRPr lang="en-GB" sz="140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51" name="Rectangle 250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8878260" y="1600835"/>
            <a:ext cx="1089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altLang="en-US" sz="1400" b="1" dirty="0">
                <a:solidFill>
                  <a:srgbClr val="000000"/>
                </a:solidFill>
                <a:sym typeface="Calibri" panose="020F0502020204030204" pitchFamily="34" charset="0"/>
              </a:rPr>
              <a:t>24</a:t>
            </a:r>
            <a:endParaRPr lang="en-GB" sz="140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cxnSp>
        <p:nvCxnSpPr>
          <p:cNvPr id="66" name="Straight Connector 65"/>
          <p:cNvCxnSpPr/>
          <p:nvPr>
            <p:custDataLst>
              <p:tags r:id="rId9"/>
            </p:custDataLst>
          </p:nvPr>
        </p:nvCxnSpPr>
        <p:spPr bwMode="gray">
          <a:xfrm>
            <a:off x="8587742" y="1600835"/>
            <a:ext cx="445768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>
            <p:custDataLst>
              <p:tags r:id="rId10"/>
            </p:custDataLst>
          </p:nvPr>
        </p:nvCxnSpPr>
        <p:spPr bwMode="gray">
          <a:xfrm>
            <a:off x="9004300" y="1848613"/>
            <a:ext cx="0" cy="4794946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>
            <p:custDataLst>
              <p:tags r:id="rId11"/>
            </p:custDataLst>
          </p:nvPr>
        </p:nvCxnSpPr>
        <p:spPr bwMode="gray">
          <a:xfrm>
            <a:off x="3478213" y="1818133"/>
            <a:ext cx="0" cy="4794946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>
            <p:custDataLst>
              <p:tags r:id="rId12"/>
            </p:custDataLst>
          </p:nvPr>
        </p:nvCxnSpPr>
        <p:spPr bwMode="gray">
          <a:xfrm>
            <a:off x="609600" y="6637973"/>
            <a:ext cx="8394700" cy="0"/>
          </a:xfrm>
          <a:prstGeom prst="line">
            <a:avLst/>
          </a:prstGeom>
          <a:ln w="19050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>
            <p:custDataLst>
              <p:tags r:id="rId13"/>
            </p:custDataLst>
          </p:nvPr>
        </p:nvCxnSpPr>
        <p:spPr bwMode="gray">
          <a:xfrm>
            <a:off x="609600" y="1877060"/>
            <a:ext cx="8394700" cy="0"/>
          </a:xfrm>
          <a:prstGeom prst="line">
            <a:avLst/>
          </a:prstGeom>
          <a:ln w="19050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Diamond 255"/>
          <p:cNvSpPr/>
          <p:nvPr>
            <p:custDataLst>
              <p:tags r:id="rId14"/>
            </p:custDataLst>
          </p:nvPr>
        </p:nvSpPr>
        <p:spPr bwMode="auto">
          <a:xfrm>
            <a:off x="4282758" y="3252199"/>
            <a:ext cx="174625" cy="174625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sp>
        <p:nvSpPr>
          <p:cNvPr id="258" name="Diamond 257"/>
          <p:cNvSpPr/>
          <p:nvPr>
            <p:custDataLst>
              <p:tags r:id="rId15"/>
            </p:custDataLst>
          </p:nvPr>
        </p:nvSpPr>
        <p:spPr bwMode="auto">
          <a:xfrm>
            <a:off x="6139664" y="5128200"/>
            <a:ext cx="174625" cy="174625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sp>
        <p:nvSpPr>
          <p:cNvPr id="257" name="Diamond 256"/>
          <p:cNvSpPr/>
          <p:nvPr>
            <p:custDataLst>
              <p:tags r:id="rId16"/>
            </p:custDataLst>
          </p:nvPr>
        </p:nvSpPr>
        <p:spPr bwMode="auto">
          <a:xfrm>
            <a:off x="4336095" y="3846171"/>
            <a:ext cx="174625" cy="174625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sp>
        <p:nvSpPr>
          <p:cNvPr id="255" name="Diamond 254"/>
          <p:cNvSpPr/>
          <p:nvPr>
            <p:custDataLst>
              <p:tags r:id="rId17"/>
            </p:custDataLst>
          </p:nvPr>
        </p:nvSpPr>
        <p:spPr bwMode="auto">
          <a:xfrm>
            <a:off x="3609037" y="1953578"/>
            <a:ext cx="174625" cy="174625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sp>
        <p:nvSpPr>
          <p:cNvPr id="259" name="Diamond 258"/>
          <p:cNvSpPr/>
          <p:nvPr/>
        </p:nvSpPr>
        <p:spPr bwMode="auto">
          <a:xfrm>
            <a:off x="5376545" y="4588555"/>
            <a:ext cx="174625" cy="174625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>
            <a:spLocks noGrp="1" noChangeArrowheads="1"/>
          </p:cNvSpPr>
          <p:nvPr/>
        </p:nvSpPr>
        <p:spPr bwMode="auto">
          <a:xfrm>
            <a:off x="620394" y="1900556"/>
            <a:ext cx="2800964" cy="42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0073C6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000000"/>
                </a:solidFill>
                <a:sym typeface="Calibri" panose="020F0502020204030204" pitchFamily="34" charset="0"/>
              </a:rPr>
              <a:t>Unlocked plans provided to sectors </a:t>
            </a:r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82" name="Rectangle 81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612770" y="1599794"/>
            <a:ext cx="171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altLang="en-US" sz="1400" b="1" dirty="0">
                <a:solidFill>
                  <a:srgbClr val="000000"/>
                </a:solidFill>
                <a:sym typeface="Calibri" panose="020F0502020204030204" pitchFamily="34" charset="0"/>
              </a:rPr>
              <a:t>Plan development </a:t>
            </a:r>
            <a:endParaRPr lang="en-GB" sz="140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65" name="Rectangle 264"/>
          <p:cNvSpPr>
            <a:spLocks/>
          </p:cNvSpPr>
          <p:nvPr/>
        </p:nvSpPr>
        <p:spPr>
          <a:xfrm>
            <a:off x="291454" y="1016911"/>
            <a:ext cx="9030989" cy="283639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Extension  Phase Activity Plan Timeline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580827" y="375421"/>
            <a:ext cx="7769294" cy="369332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Planning Timeline </a:t>
            </a:r>
            <a:r>
              <a:rPr lang="en-GB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(MOHS, MEST, MOWR, GOV,MOE)</a:t>
            </a:r>
            <a:endParaRPr lang="en-GB" sz="2400" i="1" dirty="0"/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6115216" y="1324610"/>
            <a:ext cx="234679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endParaRPr lang="en-GB" sz="140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/>
        </p:nvSpPr>
        <p:spPr bwMode="auto">
          <a:xfrm>
            <a:off x="620394" y="2466614"/>
            <a:ext cx="28009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0073C6"/>
              </a:buClr>
              <a:buFont typeface="Arial" panose="020B0604020202020204" pitchFamily="34" charset="0"/>
              <a:buChar char="•"/>
            </a:pPr>
            <a:r>
              <a:rPr lang="en-GB" altLang="en-US" sz="1400" dirty="0" err="1">
                <a:solidFill>
                  <a:srgbClr val="000000"/>
                </a:solidFill>
                <a:sym typeface="Calibri" panose="020F0502020204030204" pitchFamily="34" charset="0"/>
              </a:rPr>
              <a:t>IWGs</a:t>
            </a:r>
            <a:r>
              <a:rPr lang="en-GB" altLang="en-US" sz="1400" dirty="0">
                <a:solidFill>
                  <a:srgbClr val="000000"/>
                </a:solidFill>
                <a:sym typeface="Calibri" panose="020F0502020204030204" pitchFamily="34" charset="0"/>
              </a:rPr>
              <a:t> (</a:t>
            </a:r>
            <a:r>
              <a:rPr lang="en-GB" altLang="en-US" sz="1200" i="1" dirty="0" err="1">
                <a:solidFill>
                  <a:srgbClr val="000000"/>
                </a:solidFill>
                <a:sym typeface="Calibri" panose="020F0502020204030204" pitchFamily="34" charset="0"/>
              </a:rPr>
              <a:t>MOHS</a:t>
            </a:r>
            <a:r>
              <a:rPr lang="en-GB" altLang="en-US" sz="1200" i="1" dirty="0">
                <a:solidFill>
                  <a:srgbClr val="000000"/>
                </a:solidFill>
                <a:sym typeface="Calibri" panose="020F0502020204030204" pitchFamily="34" charset="0"/>
              </a:rPr>
              <a:t>, </a:t>
            </a:r>
            <a:r>
              <a:rPr lang="en-GB" altLang="en-US" sz="1200" i="1" dirty="0" err="1">
                <a:solidFill>
                  <a:srgbClr val="000000"/>
                </a:solidFill>
                <a:sym typeface="Calibri" panose="020F0502020204030204" pitchFamily="34" charset="0"/>
              </a:rPr>
              <a:t>MEST,MOWR</a:t>
            </a:r>
            <a:r>
              <a:rPr lang="en-GB" altLang="en-US" sz="1200" i="1" dirty="0">
                <a:solidFill>
                  <a:srgbClr val="000000"/>
                </a:solidFill>
                <a:sym typeface="Calibri" panose="020F0502020204030204" pitchFamily="34" charset="0"/>
              </a:rPr>
              <a:t>, </a:t>
            </a:r>
            <a:r>
              <a:rPr lang="en-GB" altLang="en-US" sz="1200" i="1" dirty="0" err="1">
                <a:solidFill>
                  <a:srgbClr val="000000"/>
                </a:solidFill>
                <a:sym typeface="Calibri" panose="020F0502020204030204" pitchFamily="34" charset="0"/>
              </a:rPr>
              <a:t>GOV</a:t>
            </a:r>
            <a:r>
              <a:rPr lang="en-GB" altLang="en-US" sz="1200" i="1" dirty="0">
                <a:solidFill>
                  <a:srgbClr val="000000"/>
                </a:solidFill>
                <a:sym typeface="Calibri" panose="020F0502020204030204" pitchFamily="34" charset="0"/>
              </a:rPr>
              <a:t>)  </a:t>
            </a:r>
            <a:r>
              <a:rPr lang="en-GB" altLang="en-US" sz="1400" dirty="0">
                <a:solidFill>
                  <a:srgbClr val="000000"/>
                </a:solidFill>
                <a:sym typeface="Calibri" panose="020F0502020204030204" pitchFamily="34" charset="0"/>
              </a:rPr>
              <a:t>update existing activity plans</a:t>
            </a:r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/>
        </p:nvSpPr>
        <p:spPr bwMode="auto">
          <a:xfrm>
            <a:off x="620394" y="3131903"/>
            <a:ext cx="28009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0073C6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000000"/>
                </a:solidFill>
                <a:sym typeface="Calibri" panose="020F0502020204030204" pitchFamily="34" charset="0"/>
              </a:rPr>
              <a:t>Adjusted milestones submitted to PDT for review</a:t>
            </a:r>
            <a:r>
              <a:rPr lang="en-GB" altLang="en-US" sz="1200" i="1" dirty="0">
                <a:solidFill>
                  <a:srgbClr val="000000"/>
                </a:solidFill>
                <a:sym typeface="Calibri" panose="020F0502020204030204" pitchFamily="34" charset="0"/>
              </a:rPr>
              <a:t> </a:t>
            </a:r>
            <a:endParaRPr lang="en-GB" sz="1200" i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44" name="Rectangle 43"/>
          <p:cNvSpPr>
            <a:spLocks noGrp="1" noChangeArrowheads="1"/>
          </p:cNvSpPr>
          <p:nvPr/>
        </p:nvSpPr>
        <p:spPr bwMode="auto">
          <a:xfrm>
            <a:off x="620394" y="6379382"/>
            <a:ext cx="28009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0073C6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000000"/>
                </a:solidFill>
                <a:sym typeface="Calibri" panose="020F0502020204030204" pitchFamily="34" charset="0"/>
              </a:rPr>
              <a:t>Tracking commences</a:t>
            </a:r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45" name="Rectangle 44"/>
          <p:cNvSpPr>
            <a:spLocks noGrp="1" noChangeArrowheads="1"/>
          </p:cNvSpPr>
          <p:nvPr/>
        </p:nvSpPr>
        <p:spPr bwMode="auto">
          <a:xfrm>
            <a:off x="620394" y="4415627"/>
            <a:ext cx="2800964" cy="42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0073C6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000000"/>
                </a:solidFill>
                <a:sym typeface="Calibri" panose="020F0502020204030204" pitchFamily="34" charset="0"/>
              </a:rPr>
              <a:t>Comments provided to sectors (from PDT &amp; Districts)</a:t>
            </a:r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46" name="Rectangle 45"/>
          <p:cNvSpPr>
            <a:spLocks noGrp="1" noChangeArrowheads="1"/>
          </p:cNvSpPr>
          <p:nvPr/>
        </p:nvSpPr>
        <p:spPr bwMode="auto">
          <a:xfrm>
            <a:off x="620394" y="5102621"/>
            <a:ext cx="28009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0073C6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000000"/>
                </a:solidFill>
                <a:sym typeface="Calibri" panose="020F0502020204030204" pitchFamily="34" charset="0"/>
              </a:rPr>
              <a:t>Final drafts submitted by sectors</a:t>
            </a:r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/>
        </p:nvSpPr>
        <p:spPr bwMode="auto">
          <a:xfrm>
            <a:off x="620394" y="6071349"/>
            <a:ext cx="28009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0073C6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000000"/>
                </a:solidFill>
                <a:sym typeface="Calibri" panose="020F0502020204030204" pitchFamily="34" charset="0"/>
              </a:rPr>
              <a:t>Plans locked</a:t>
            </a:r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49" name="Rectangle 48"/>
          <p:cNvSpPr>
            <a:spLocks noGrp="1" noChangeArrowheads="1"/>
          </p:cNvSpPr>
          <p:nvPr/>
        </p:nvSpPr>
        <p:spPr bwMode="auto">
          <a:xfrm>
            <a:off x="620394" y="3834251"/>
            <a:ext cx="28009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0073C6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000000"/>
                </a:solidFill>
                <a:sym typeface="Calibri" panose="020F0502020204030204" pitchFamily="34" charset="0"/>
              </a:rPr>
              <a:t>District and CDT review of plans</a:t>
            </a:r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97693" y="2636635"/>
            <a:ext cx="63976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iamond 51"/>
          <p:cNvSpPr/>
          <p:nvPr/>
        </p:nvSpPr>
        <p:spPr bwMode="auto">
          <a:xfrm>
            <a:off x="6990072" y="5657380"/>
            <a:ext cx="174625" cy="174625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sp>
        <p:nvSpPr>
          <p:cNvPr id="53" name="Diamond 52"/>
          <p:cNvSpPr/>
          <p:nvPr>
            <p:custDataLst>
              <p:tags r:id="rId20"/>
            </p:custDataLst>
          </p:nvPr>
        </p:nvSpPr>
        <p:spPr bwMode="auto">
          <a:xfrm>
            <a:off x="6877050" y="6127408"/>
            <a:ext cx="174625" cy="174625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514824" y="3972453"/>
            <a:ext cx="77411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31314" y="5729436"/>
            <a:ext cx="5816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Grp="1" noChangeArrowheads="1"/>
          </p:cNvSpPr>
          <p:nvPr/>
        </p:nvSpPr>
        <p:spPr bwMode="auto">
          <a:xfrm>
            <a:off x="620394" y="5516353"/>
            <a:ext cx="2800964" cy="42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0073C6"/>
              </a:buClr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000000"/>
                </a:solidFill>
                <a:sym typeface="Calibri" panose="020F0502020204030204" pitchFamily="34" charset="0"/>
              </a:rPr>
              <a:t>Final review (with amendment, as necessary)</a:t>
            </a:r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/>
        </p:nvSpPr>
        <p:spPr bwMode="auto">
          <a:xfrm>
            <a:off x="4491839" y="3297919"/>
            <a:ext cx="8156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200" dirty="0">
                <a:solidFill>
                  <a:srgbClr val="000000"/>
                </a:solidFill>
                <a:sym typeface="Calibri" panose="020F0502020204030204" pitchFamily="34" charset="0"/>
              </a:rPr>
              <a:t>Mon, 21st</a:t>
            </a:r>
          </a:p>
        </p:txBody>
      </p:sp>
      <p:sp>
        <p:nvSpPr>
          <p:cNvPr id="62" name="Rectangle 61"/>
          <p:cNvSpPr>
            <a:spLocks noGrp="1" noChangeArrowheads="1"/>
          </p:cNvSpPr>
          <p:nvPr/>
        </p:nvSpPr>
        <p:spPr bwMode="auto">
          <a:xfrm>
            <a:off x="3838619" y="1955344"/>
            <a:ext cx="815657" cy="29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200" dirty="0">
                <a:solidFill>
                  <a:srgbClr val="000000"/>
                </a:solidFill>
                <a:sym typeface="Calibri" panose="020F0502020204030204" pitchFamily="34" charset="0"/>
              </a:rPr>
              <a:t>Mon, 14th</a:t>
            </a:r>
          </a:p>
        </p:txBody>
      </p:sp>
      <p:sp>
        <p:nvSpPr>
          <p:cNvPr id="63" name="Rectangle 62"/>
          <p:cNvSpPr>
            <a:spLocks noGrp="1" noChangeArrowheads="1"/>
          </p:cNvSpPr>
          <p:nvPr/>
        </p:nvSpPr>
        <p:spPr bwMode="auto">
          <a:xfrm>
            <a:off x="6360009" y="5115082"/>
            <a:ext cx="815657" cy="29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200" dirty="0">
                <a:solidFill>
                  <a:srgbClr val="000000"/>
                </a:solidFill>
                <a:sym typeface="Calibri" panose="020F0502020204030204" pitchFamily="34" charset="0"/>
              </a:rPr>
              <a:t>Fri, 1st</a:t>
            </a:r>
          </a:p>
        </p:txBody>
      </p:sp>
      <p:sp>
        <p:nvSpPr>
          <p:cNvPr id="64" name="Rectangle 63"/>
          <p:cNvSpPr>
            <a:spLocks noGrp="1" noChangeArrowheads="1"/>
          </p:cNvSpPr>
          <p:nvPr/>
        </p:nvSpPr>
        <p:spPr bwMode="auto">
          <a:xfrm>
            <a:off x="5528941" y="4598507"/>
            <a:ext cx="8156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200" dirty="0">
                <a:solidFill>
                  <a:srgbClr val="000000"/>
                </a:solidFill>
                <a:sym typeface="Calibri" panose="020F0502020204030204" pitchFamily="34" charset="0"/>
              </a:rPr>
              <a:t>Mon, 28th</a:t>
            </a:r>
          </a:p>
        </p:txBody>
      </p:sp>
      <p:sp>
        <p:nvSpPr>
          <p:cNvPr id="67" name="Rectangle 66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6751005" y="5785392"/>
            <a:ext cx="8156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200" dirty="0">
                <a:solidFill>
                  <a:srgbClr val="000000"/>
                </a:solidFill>
                <a:sym typeface="Calibri" panose="020F0502020204030204" pitchFamily="34" charset="0"/>
              </a:rPr>
              <a:t>Thurs, 7th</a:t>
            </a:r>
          </a:p>
        </p:txBody>
      </p:sp>
      <p:cxnSp>
        <p:nvCxnSpPr>
          <p:cNvPr id="72" name="Straight Connector 71"/>
          <p:cNvCxnSpPr/>
          <p:nvPr>
            <p:custDataLst>
              <p:tags r:id="rId22"/>
            </p:custDataLst>
          </p:nvPr>
        </p:nvCxnSpPr>
        <p:spPr bwMode="gray">
          <a:xfrm>
            <a:off x="7147788" y="1820279"/>
            <a:ext cx="0" cy="473542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>
            <p:custDataLst>
              <p:tags r:id="rId23"/>
            </p:custDataLst>
          </p:nvPr>
        </p:nvCxnSpPr>
        <p:spPr bwMode="gray">
          <a:xfrm>
            <a:off x="4275618" y="1835519"/>
            <a:ext cx="0" cy="473542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24"/>
            </p:custDataLst>
          </p:nvPr>
        </p:nvCxnSpPr>
        <p:spPr bwMode="gray">
          <a:xfrm>
            <a:off x="5342190" y="1835519"/>
            <a:ext cx="0" cy="473542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25"/>
            </p:custDataLst>
          </p:nvPr>
        </p:nvCxnSpPr>
        <p:spPr bwMode="gray">
          <a:xfrm>
            <a:off x="8069694" y="1835519"/>
            <a:ext cx="0" cy="473542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4275618" y="1600835"/>
            <a:ext cx="31972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400" b="1" dirty="0">
                <a:solidFill>
                  <a:srgbClr val="000000"/>
                </a:solidFill>
                <a:sym typeface="Calibri" panose="020F0502020204030204" pitchFamily="34" charset="0"/>
              </a:rPr>
              <a:t>20</a:t>
            </a:r>
          </a:p>
        </p:txBody>
      </p:sp>
      <p:sp>
        <p:nvSpPr>
          <p:cNvPr id="76" name="Rectangle 75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6265147" y="1600835"/>
            <a:ext cx="31972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400" b="1" dirty="0">
                <a:solidFill>
                  <a:srgbClr val="000000"/>
                </a:solidFill>
                <a:sym typeface="Calibri" panose="020F0502020204030204" pitchFamily="34" charset="0"/>
              </a:rPr>
              <a:t>3</a:t>
            </a:r>
          </a:p>
        </p:txBody>
      </p:sp>
      <p:sp>
        <p:nvSpPr>
          <p:cNvPr id="78" name="Rectangle 77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7991845" y="1600835"/>
            <a:ext cx="1089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altLang="en-US" sz="1400" b="1" dirty="0">
                <a:solidFill>
                  <a:srgbClr val="000000"/>
                </a:solidFill>
                <a:sym typeface="Calibri" panose="020F0502020204030204" pitchFamily="34" charset="0"/>
              </a:rPr>
              <a:t>17</a:t>
            </a:r>
            <a:endParaRPr lang="en-GB" sz="140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cxnSp>
        <p:nvCxnSpPr>
          <p:cNvPr id="83" name="Straight Connector 82"/>
          <p:cNvCxnSpPr/>
          <p:nvPr>
            <p:custDataLst>
              <p:tags r:id="rId29"/>
            </p:custDataLst>
          </p:nvPr>
        </p:nvCxnSpPr>
        <p:spPr bwMode="gray">
          <a:xfrm>
            <a:off x="6118437" y="1600835"/>
            <a:ext cx="2425280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>
            <p:custDataLst>
              <p:tags r:id="rId30"/>
            </p:custDataLst>
          </p:nvPr>
        </p:nvCxnSpPr>
        <p:spPr bwMode="gray">
          <a:xfrm>
            <a:off x="3554413" y="1600835"/>
            <a:ext cx="2236787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Diamond 84"/>
          <p:cNvSpPr/>
          <p:nvPr>
            <p:custDataLst>
              <p:tags r:id="rId31"/>
            </p:custDataLst>
          </p:nvPr>
        </p:nvSpPr>
        <p:spPr bwMode="auto">
          <a:xfrm>
            <a:off x="4254037" y="2566610"/>
            <a:ext cx="174625" cy="174625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cxnSp>
        <p:nvCxnSpPr>
          <p:cNvPr id="93" name="Straight Connector 92"/>
          <p:cNvCxnSpPr/>
          <p:nvPr>
            <p:custDataLst>
              <p:tags r:id="rId32"/>
            </p:custDataLst>
          </p:nvPr>
        </p:nvCxnSpPr>
        <p:spPr bwMode="gray">
          <a:xfrm>
            <a:off x="6340068" y="1835519"/>
            <a:ext cx="0" cy="473542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>
            <a:spLocks noGrp="1" noChangeArrowheads="1"/>
          </p:cNvSpPr>
          <p:nvPr/>
        </p:nvSpPr>
        <p:spPr bwMode="auto">
          <a:xfrm>
            <a:off x="4446119" y="4059919"/>
            <a:ext cx="8156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200" dirty="0">
                <a:solidFill>
                  <a:srgbClr val="000000"/>
                </a:solidFill>
                <a:sym typeface="Calibri" panose="020F0502020204030204" pitchFamily="34" charset="0"/>
              </a:rPr>
              <a:t>Tues, 22nd</a:t>
            </a:r>
          </a:p>
        </p:txBody>
      </p:sp>
      <p:sp>
        <p:nvSpPr>
          <p:cNvPr id="96" name="Rectangle 95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auto">
          <a:xfrm>
            <a:off x="7086285" y="6135912"/>
            <a:ext cx="8156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200" dirty="0">
                <a:solidFill>
                  <a:srgbClr val="000000"/>
                </a:solidFill>
                <a:sym typeface="Calibri" panose="020F0502020204030204" pitchFamily="34" charset="0"/>
              </a:rPr>
              <a:t>Fri, 8th</a:t>
            </a:r>
          </a:p>
        </p:txBody>
      </p:sp>
      <p:sp>
        <p:nvSpPr>
          <p:cNvPr id="97" name="Diamond 96"/>
          <p:cNvSpPr/>
          <p:nvPr>
            <p:custDataLst>
              <p:tags r:id="rId34"/>
            </p:custDataLst>
          </p:nvPr>
        </p:nvSpPr>
        <p:spPr bwMode="auto">
          <a:xfrm>
            <a:off x="7395210" y="6401728"/>
            <a:ext cx="174625" cy="174625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rgbClr val="000000"/>
              </a:solidFill>
            </a:endParaRPr>
          </a:p>
        </p:txBody>
      </p:sp>
      <p:sp>
        <p:nvSpPr>
          <p:cNvPr id="98" name="Rectangle 97"/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auto">
          <a:xfrm>
            <a:off x="7604445" y="6410232"/>
            <a:ext cx="8156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indent="-192098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indent="-26195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indent="-155583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46" indent="-130181" algn="l" defTabSz="8953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3C6"/>
              </a:buClr>
            </a:pPr>
            <a:r>
              <a:rPr lang="en-GB" sz="1200" dirty="0">
                <a:solidFill>
                  <a:srgbClr val="000000"/>
                </a:solidFill>
                <a:sym typeface="Calibri" panose="020F0502020204030204" pitchFamily="34" charset="0"/>
              </a:rPr>
              <a:t>Tues, 12th</a:t>
            </a:r>
          </a:p>
        </p:txBody>
      </p:sp>
    </p:spTree>
    <p:extLst>
      <p:ext uri="{BB962C8B-B14F-4D97-AF65-F5344CB8AC3E}">
        <p14:creationId xmlns:p14="http://schemas.microsoft.com/office/powerpoint/2010/main" val="24807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7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47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7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508" y="1672883"/>
            <a:ext cx="2156752" cy="133807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184" tIns="76184" rIns="76184" bIns="7618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05745" eaLnBrk="1" hangingPunct="1">
              <a:buClr>
                <a:schemeClr val="tx2"/>
              </a:buClr>
              <a:defRPr sz="1600" baseline="0">
                <a:latin typeface="Calibri"/>
                <a:cs typeface="Calibri"/>
              </a:defRPr>
            </a:lvl1pPr>
            <a:lvl2pPr marL="195926" lvl="1" indent="-194319" defTabSz="9057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/>
                <a:cs typeface="Calibri"/>
              </a:defRPr>
            </a:lvl2pPr>
            <a:lvl3pPr marL="462476" lvl="2" indent="-264981" defTabSz="9057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/>
                <a:cs typeface="Calibri"/>
              </a:defRPr>
            </a:lvl3pPr>
            <a:lvl4pPr marL="621496" lvl="3" indent="-157388" defTabSz="9057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/>
                <a:cs typeface="Calibri"/>
              </a:defRPr>
            </a:lvl4pPr>
            <a:lvl5pPr marL="758517" lvl="4" indent="-131685" defTabSz="9057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/>
                <a:cs typeface="Calibri"/>
              </a:defRPr>
            </a:lvl5pPr>
            <a:lvl6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r>
              <a:rPr lang="en-US" b="1" dirty="0"/>
              <a:t>Plan, oversee, and report to Presidential and Ministerial Delivery Forum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508" y="3469656"/>
            <a:ext cx="2156752" cy="12016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184" tIns="76184" rIns="76184" bIns="76184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05745" eaLnBrk="1" hangingPunct="1">
              <a:buClr>
                <a:schemeClr val="tx2"/>
              </a:buClr>
              <a:defRPr sz="1600" b="1" baseline="0">
                <a:latin typeface="Calibri"/>
                <a:cs typeface="Calibri"/>
              </a:defRPr>
            </a:lvl1pPr>
            <a:lvl2pPr marL="195926" lvl="1" indent="-194319" defTabSz="9057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/>
                <a:cs typeface="Calibri"/>
              </a:defRPr>
            </a:lvl2pPr>
            <a:lvl3pPr marL="462476" lvl="2" indent="-264981" defTabSz="9057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/>
                <a:cs typeface="Calibri"/>
              </a:defRPr>
            </a:lvl3pPr>
            <a:lvl4pPr marL="621496" lvl="3" indent="-157388" defTabSz="9057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/>
                <a:cs typeface="Calibri"/>
              </a:defRPr>
            </a:lvl4pPr>
            <a:lvl5pPr marL="758517" lvl="4" indent="-131685" defTabSz="9057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/>
                <a:cs typeface="Calibri"/>
              </a:defRPr>
            </a:lvl5pPr>
            <a:lvl6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r>
              <a:rPr lang="en-US" dirty="0"/>
              <a:t>Districts implement and report to Central MDAs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508" y="5219991"/>
            <a:ext cx="2156752" cy="11623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184" tIns="76184" rIns="76184" bIns="7618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905745" eaLnBrk="1" hangingPunct="1">
              <a:buClr>
                <a:schemeClr val="tx2"/>
              </a:buClr>
              <a:defRPr sz="1600" baseline="0">
                <a:latin typeface="Calibri"/>
                <a:cs typeface="Calibri"/>
              </a:defRPr>
            </a:lvl1pPr>
            <a:lvl2pPr marL="195926" lvl="1" indent="-194319" defTabSz="9057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/>
                <a:cs typeface="Calibri"/>
              </a:defRPr>
            </a:lvl2pPr>
            <a:lvl3pPr marL="462476" lvl="2" indent="-264981" defTabSz="9057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/>
                <a:cs typeface="Calibri"/>
              </a:defRPr>
            </a:lvl3pPr>
            <a:lvl4pPr marL="621496" lvl="3" indent="-157388" defTabSz="9057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/>
                <a:cs typeface="Calibri"/>
              </a:defRPr>
            </a:lvl4pPr>
            <a:lvl5pPr marL="758517" lvl="4" indent="-131685" defTabSz="9057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/>
                <a:cs typeface="Calibri"/>
              </a:defRPr>
            </a:lvl5pPr>
            <a:lvl6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r>
              <a:rPr lang="en-US" b="1" dirty="0"/>
              <a:t>Monitor and evaluate</a:t>
            </a:r>
          </a:p>
        </p:txBody>
      </p:sp>
      <p:grpSp>
        <p:nvGrpSpPr>
          <p:cNvPr id="18" name="ACET 3"/>
          <p:cNvGrpSpPr>
            <a:grpSpLocks/>
          </p:cNvGrpSpPr>
          <p:nvPr/>
        </p:nvGrpSpPr>
        <p:grpSpPr bwMode="auto">
          <a:xfrm>
            <a:off x="2500832" y="1293381"/>
            <a:ext cx="2605918" cy="264018"/>
            <a:chOff x="915" y="867"/>
            <a:chExt cx="1485" cy="163"/>
          </a:xfrm>
        </p:grpSpPr>
        <p:cxnSp>
          <p:nvCxnSpPr>
            <p:cNvPr id="19" name="AutoShape 249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915" y="1030"/>
              <a:ext cx="1485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AutoShape 250"/>
            <p:cNvSpPr>
              <a:spLocks noChangeArrowheads="1"/>
            </p:cNvSpPr>
            <p:nvPr/>
          </p:nvSpPr>
          <p:spPr bwMode="auto">
            <a:xfrm>
              <a:off x="915" y="867"/>
              <a:ext cx="1485" cy="16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defTabSz="906510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Core responsibility</a:t>
              </a:r>
            </a:p>
          </p:txBody>
        </p:sp>
      </p:grpSp>
      <p:grpSp>
        <p:nvGrpSpPr>
          <p:cNvPr id="23" name="ACET 3"/>
          <p:cNvGrpSpPr>
            <a:grpSpLocks/>
          </p:cNvGrpSpPr>
          <p:nvPr/>
        </p:nvGrpSpPr>
        <p:grpSpPr bwMode="auto">
          <a:xfrm>
            <a:off x="5271447" y="1293381"/>
            <a:ext cx="4371406" cy="264018"/>
            <a:chOff x="915" y="867"/>
            <a:chExt cx="1485" cy="163"/>
          </a:xfrm>
        </p:grpSpPr>
        <p:cxnSp>
          <p:nvCxnSpPr>
            <p:cNvPr id="24" name="AutoShape 249"/>
            <p:cNvCxnSpPr>
              <a:cxnSpLocks noChangeShapeType="1"/>
              <a:stCxn id="25" idx="4"/>
              <a:endCxn id="25" idx="6"/>
            </p:cNvCxnSpPr>
            <p:nvPr/>
          </p:nvCxnSpPr>
          <p:spPr bwMode="auto">
            <a:xfrm>
              <a:off x="915" y="1030"/>
              <a:ext cx="1485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AutoShape 250"/>
            <p:cNvSpPr>
              <a:spLocks noChangeArrowheads="1"/>
            </p:cNvSpPr>
            <p:nvPr/>
          </p:nvSpPr>
          <p:spPr bwMode="auto">
            <a:xfrm>
              <a:off x="915" y="867"/>
              <a:ext cx="1485" cy="16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defTabSz="906510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** Reduced Direct support personnel from</a:t>
              </a:r>
            </a:p>
          </p:txBody>
        </p:sp>
      </p:grpSp>
      <p:cxnSp>
        <p:nvCxnSpPr>
          <p:cNvPr id="29" name="AutoShape 249"/>
          <p:cNvCxnSpPr>
            <a:cxnSpLocks noChangeShapeType="1"/>
          </p:cNvCxnSpPr>
          <p:nvPr/>
        </p:nvCxnSpPr>
        <p:spPr bwMode="auto">
          <a:xfrm>
            <a:off x="7987444" y="-249315"/>
            <a:ext cx="160895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500832" y="1698306"/>
            <a:ext cx="260591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05745" eaLnBrk="1" hangingPunct="1">
              <a:buClr>
                <a:schemeClr val="tx2"/>
              </a:buClr>
              <a:defRPr sz="1600" baseline="0">
                <a:latin typeface="Calibri"/>
                <a:cs typeface="Calibri"/>
              </a:defRPr>
            </a:lvl1pPr>
            <a:lvl2pPr marL="195926" lvl="1" indent="-194319" defTabSz="9057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/>
                <a:cs typeface="Calibri"/>
              </a:defRPr>
            </a:lvl2pPr>
            <a:lvl3pPr marL="462476" lvl="2" indent="-264981" defTabSz="9057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/>
                <a:cs typeface="Calibri"/>
              </a:defRPr>
            </a:lvl3pPr>
            <a:lvl4pPr marL="621496" lvl="3" indent="-157388" defTabSz="9057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/>
                <a:cs typeface="Calibri"/>
              </a:defRPr>
            </a:lvl4pPr>
            <a:lvl5pPr marL="758517" lvl="4" indent="-131685" defTabSz="9057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/>
                <a:cs typeface="Calibri"/>
              </a:defRPr>
            </a:lvl5pPr>
            <a:lvl6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pPr lvl="1"/>
            <a:r>
              <a:rPr lang="en-US" dirty="0"/>
              <a:t>Central MDAs</a:t>
            </a:r>
          </a:p>
          <a:p>
            <a:pPr lvl="1"/>
            <a:r>
              <a:rPr lang="en-US" dirty="0"/>
              <a:t>Ministers, Commissioners</a:t>
            </a:r>
          </a:p>
          <a:p>
            <a:pPr lvl="1"/>
            <a:r>
              <a:rPr lang="en-US" dirty="0"/>
              <a:t>KRA Leads, Initiative and sub-initiative owners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42480" y="2137544"/>
            <a:ext cx="24884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05745" eaLnBrk="1" hangingPunct="1">
              <a:buClr>
                <a:schemeClr val="tx2"/>
              </a:buClr>
              <a:defRPr sz="1600" baseline="0">
                <a:latin typeface="Calibri"/>
                <a:cs typeface="Calibri"/>
              </a:defRPr>
            </a:lvl1pPr>
            <a:lvl2pPr marL="195926" lvl="1" indent="-194319" defTabSz="9057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/>
                <a:cs typeface="Calibri"/>
              </a:defRPr>
            </a:lvl2pPr>
            <a:lvl3pPr marL="462476" lvl="2" indent="-264981" defTabSz="9057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/>
                <a:cs typeface="Calibri"/>
              </a:defRPr>
            </a:lvl3pPr>
            <a:lvl4pPr marL="621496" lvl="3" indent="-157388" defTabSz="9057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/>
                <a:cs typeface="Calibri"/>
              </a:defRPr>
            </a:lvl4pPr>
            <a:lvl5pPr marL="758517" lvl="4" indent="-131685" defTabSz="9057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/>
                <a:cs typeface="Calibri"/>
              </a:defRPr>
            </a:lvl5pPr>
            <a:lvl6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pPr lvl="1"/>
            <a:r>
              <a:rPr lang="en-US" dirty="0" smtClean="0"/>
              <a:t>Sector Transition </a:t>
            </a:r>
            <a:r>
              <a:rPr lang="en-US" dirty="0"/>
              <a:t>Facilitators</a:t>
            </a:r>
          </a:p>
          <a:p>
            <a:pPr marL="1607" lvl="1" indent="0">
              <a:buNone/>
            </a:pP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500831" y="3371121"/>
            <a:ext cx="2823904" cy="150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05745" eaLnBrk="1" hangingPunct="1">
              <a:buClr>
                <a:schemeClr val="tx2"/>
              </a:buClr>
              <a:defRPr sz="1600" baseline="0">
                <a:latin typeface="Calibri"/>
                <a:cs typeface="Calibri"/>
              </a:defRPr>
            </a:lvl1pPr>
            <a:lvl2pPr marL="195926" lvl="1" indent="-194319" defTabSz="9057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/>
                <a:cs typeface="Calibri"/>
              </a:defRPr>
            </a:lvl2pPr>
            <a:lvl3pPr marL="462476" lvl="2" indent="-264981" defTabSz="9057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/>
                <a:cs typeface="Calibri"/>
              </a:defRPr>
            </a:lvl3pPr>
            <a:lvl4pPr marL="621496" lvl="3" indent="-157388" defTabSz="9057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/>
                <a:cs typeface="Calibri"/>
              </a:defRPr>
            </a:lvl4pPr>
            <a:lvl5pPr marL="758517" lvl="4" indent="-131685" defTabSz="9057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/>
                <a:cs typeface="Calibri"/>
              </a:defRPr>
            </a:lvl5pPr>
            <a:lvl6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pPr lvl="1"/>
            <a:r>
              <a:rPr lang="en-US" dirty="0"/>
              <a:t>District MDAs</a:t>
            </a:r>
          </a:p>
          <a:p>
            <a:pPr lvl="1"/>
            <a:r>
              <a:rPr lang="en-US" dirty="0"/>
              <a:t>District Councils for devolved functions</a:t>
            </a:r>
          </a:p>
          <a:p>
            <a:pPr lvl="1"/>
            <a:r>
              <a:rPr lang="en-US" dirty="0"/>
              <a:t>District-based implementing partners</a:t>
            </a:r>
          </a:p>
          <a:p>
            <a:pPr lvl="1"/>
            <a:r>
              <a:rPr lang="en-US" dirty="0"/>
              <a:t>Private Sector participants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8310" y="3371125"/>
            <a:ext cx="240022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05745" eaLnBrk="1" hangingPunct="1">
              <a:buClr>
                <a:schemeClr val="tx2"/>
              </a:buClr>
              <a:defRPr sz="1600" baseline="0">
                <a:latin typeface="Calibri"/>
                <a:cs typeface="Calibri"/>
              </a:defRPr>
            </a:lvl1pPr>
            <a:lvl2pPr marL="195926" lvl="1" indent="-194319" defTabSz="9057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/>
                <a:cs typeface="Calibri"/>
              </a:defRPr>
            </a:lvl2pPr>
            <a:lvl3pPr marL="462476" lvl="2" indent="-264981" defTabSz="9057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/>
                <a:cs typeface="Calibri"/>
              </a:defRPr>
            </a:lvl3pPr>
            <a:lvl4pPr marL="621496" lvl="3" indent="-157388" defTabSz="9057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/>
                <a:cs typeface="Calibri"/>
              </a:defRPr>
            </a:lvl4pPr>
            <a:lvl5pPr marL="758517" lvl="4" indent="-131685" defTabSz="9057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/>
                <a:cs typeface="Calibri"/>
              </a:defRPr>
            </a:lvl5pPr>
            <a:lvl6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pPr lvl="1"/>
            <a:r>
              <a:rPr lang="en-US" dirty="0"/>
              <a:t>District Transition Facilitators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73662" y="5431826"/>
            <a:ext cx="26059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05745" eaLnBrk="1" hangingPunct="1">
              <a:buClr>
                <a:schemeClr val="tx2"/>
              </a:buClr>
              <a:defRPr sz="1600" baseline="0">
                <a:latin typeface="Calibri"/>
                <a:cs typeface="Calibri"/>
              </a:defRPr>
            </a:lvl1pPr>
            <a:lvl2pPr marL="195926" lvl="1" indent="-194319" defTabSz="9057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/>
                <a:cs typeface="Calibri"/>
              </a:defRPr>
            </a:lvl2pPr>
            <a:lvl3pPr marL="462476" lvl="2" indent="-264981" defTabSz="9057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/>
                <a:cs typeface="Calibri"/>
              </a:defRPr>
            </a:lvl3pPr>
            <a:lvl4pPr marL="621496" lvl="3" indent="-157388" defTabSz="9057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/>
                <a:cs typeface="Calibri"/>
              </a:defRPr>
            </a:lvl4pPr>
            <a:lvl5pPr marL="758517" lvl="4" indent="-131685" defTabSz="9057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/>
                <a:cs typeface="Calibri"/>
              </a:defRPr>
            </a:lvl5pPr>
            <a:lvl6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58517" indent="-131685" defTabSz="9057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pPr lvl="1"/>
            <a:r>
              <a:rPr lang="en-US" dirty="0"/>
              <a:t>Central and District MDAs</a:t>
            </a:r>
          </a:p>
          <a:p>
            <a:pPr lvl="1"/>
            <a:r>
              <a:rPr lang="en-US" dirty="0"/>
              <a:t>Paramount Chiefs</a:t>
            </a:r>
          </a:p>
          <a:p>
            <a:pPr lvl="1"/>
            <a:r>
              <a:rPr lang="en-US" dirty="0"/>
              <a:t>District Councils</a:t>
            </a:r>
          </a:p>
        </p:txBody>
      </p:sp>
      <p:sp>
        <p:nvSpPr>
          <p:cNvPr id="49" name="Legend1"/>
          <p:cNvSpPr>
            <a:spLocks noChangeArrowheads="1"/>
          </p:cNvSpPr>
          <p:nvPr/>
        </p:nvSpPr>
        <p:spPr bwMode="auto">
          <a:xfrm>
            <a:off x="5324735" y="1732405"/>
            <a:ext cx="22827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5154">
              <a:buClr>
                <a:schemeClr val="tx2"/>
              </a:buClr>
            </a:pP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</a:rPr>
              <a:t>Presidential Delivery Team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7233" y="306189"/>
            <a:ext cx="8268680" cy="292388"/>
          </a:xfrm>
        </p:spPr>
        <p:txBody>
          <a:bodyPr/>
          <a:lstStyle/>
          <a:p>
            <a:r>
              <a:rPr lang="en-US" dirty="0"/>
              <a:t>Delivery Structure  of the Transition President's Delivery Team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28261" y="3231364"/>
            <a:ext cx="5502638" cy="1744133"/>
            <a:chOff x="2328260" y="3136368"/>
            <a:chExt cx="7268127" cy="1744133"/>
          </a:xfrm>
        </p:grpSpPr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2328260" y="3136368"/>
              <a:ext cx="7268127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2328260" y="4880501"/>
              <a:ext cx="7268127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8661400" y="1746746"/>
            <a:ext cx="0" cy="4341454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11003" y="2371864"/>
            <a:ext cx="1558507" cy="18223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184" tIns="76184" rIns="76184" bIns="76184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95" eaLnBrk="1" hangingPunct="1">
              <a:buClr>
                <a:schemeClr val="tx2"/>
              </a:buClr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3685" lvl="1" indent="-192098" defTabSz="89539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457223" lvl="2" indent="-261951" defTabSz="89539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614394" lvl="3" indent="-155583" defTabSz="89539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749846" lvl="4" indent="-130181" defTabSz="89539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749846" indent="-130181" defTabSz="8953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6pPr>
            <a:lvl7pPr marL="749846" indent="-130181" defTabSz="8953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7pPr>
            <a:lvl8pPr marL="749846" indent="-130181" defTabSz="8953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8pPr>
            <a:lvl9pPr marL="749846" indent="-130181" defTabSz="89539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9pPr>
          </a:lstStyle>
          <a:p>
            <a:pPr marL="1607" lvl="1" indent="0">
              <a:buNone/>
            </a:pPr>
            <a:r>
              <a:rPr lang="en-US" dirty="0"/>
              <a:t>Central Delivery</a:t>
            </a:r>
          </a:p>
          <a:p>
            <a:pPr marL="1607" lvl="1" indent="0">
              <a:buNone/>
            </a:pPr>
            <a:endParaRPr lang="en-US" dirty="0"/>
          </a:p>
          <a:p>
            <a:pPr marL="1607" lvl="1" indent="0">
              <a:buNone/>
            </a:pPr>
            <a:r>
              <a:rPr lang="en-US" dirty="0"/>
              <a:t> Team support   </a:t>
            </a:r>
          </a:p>
          <a:p>
            <a:pPr marL="1607" lvl="1" indent="0">
              <a:buNone/>
            </a:pPr>
            <a:r>
              <a:rPr lang="en-US" dirty="0"/>
              <a:t>  all functions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71521" y="6632428"/>
            <a:ext cx="9294225" cy="11212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32239" y="6418683"/>
            <a:ext cx="4349041" cy="338534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0" rIns="91420" bIns="45710" rtlCol="0">
            <a:spAutoFit/>
          </a:bodyPr>
          <a:lstStyle/>
          <a:p>
            <a:r>
              <a:rPr lang="en-US" sz="1600" i="1" dirty="0"/>
              <a:t>Community ownership is critical to success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1454" y="1708953"/>
            <a:ext cx="4324945" cy="471983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2233" y="3233426"/>
            <a:ext cx="9544972" cy="3511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45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21047&quot;&gt;&lt;version val=&quot;2325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d&lt;/m_strFormatTime&gt;&lt;/m_precDefaultDay&gt;&lt;m_mruColor&gt;&lt;m_vecMRU length=&quot;2&quot;&gt;&lt;elem m_fUsage=&quot;1.89999999999999990000E+000&quot;&gt;&lt;m_msothmcolidx val=&quot;0&quot;/&gt;&lt;m_rgb r=&quot;ea&quot; g=&quot;ea&quot; b=&quot;ea&quot;/&gt;&lt;m_ppcolschidx tagver0=&quot;23004&quot; tagname0=&quot;m_ppcolschidxUNRECOGNIZED&quot; val=&quot;0&quot;/&gt;&lt;m_nBrightness val=&quot;0&quot;/&gt;&lt;/elem&gt;&lt;elem m_fUsage=&quot;1.53899999999999990000E+000&quot;&gt;&lt;m_msothmcolidx val=&quot;0&quot;/&gt;&lt;m_rgb r=&quot;c5&quot; g=&quot;c5&quot; b=&quot;c5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MTBTACCENT" val="Text2"/>
  <p:tag name="ISNEWSLIDENUMBER" val="True"/>
  <p:tag name="THINKCELLUNDODONOTDELETE" val="0"/>
  <p:tag name="PREVIOUSNAME" val="C:\Users\Colin MacLeod\Box Sync\GoSL\Capability building\Working Folder\Colin M\CB\20161027 PDT IP meeting v5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D98ZWhcE2kfZk4uk6OD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xL6q9m0eyshgSIZ0w0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D98ZWhcE2kfZk4uk6OD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xL6q9m0eyshgSIZ0w0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D98ZWhcE2kfZk4uk6OD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xL6q9m0eyshgSIZ0w0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D98ZWhcE2kfZk4uk6OD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xL6q9m0eyshgSIZ0w0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D98ZWhcE2kfZk4uk6OD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xL6q9m0eyshgSIZ0w0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xL6q9m0eyshgSIZ0w0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D98ZWhcE2kfZk4uk6OD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D98ZWhcE2kfZk4uk6OD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xL6q9m0eyshgSIZ0w0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D98ZWhcE2kfZk4uk6OD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xL6q9m0eyshgSIZ0w0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D98ZWhcE2kfZk4uk6OD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mpaeLLLkuFeKgVOgzVG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y5xwRwWEapo51R7dHbD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y5xwRwWEapo51R7dHbD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m2aoqlQeCOdrc.hIF2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p5PHDVNkSstKPHvl8bs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gfSXSqTcqUaHi5lEj7E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lOrLKTTr.IWnKlib8mJ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37x0SKT.2GQmFlnnTjV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BbY6LHRQuxcTMjAa4D8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cJZ3DwSN6pJuTS75SCh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yAnaXhS0ycnoqeocYLF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I4G8tlR3OI88Of.Fcr.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Q_MmdRwK_j2UAYVJME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OI8DzdR5.IcSxPmjq99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2p8fh5TQm.IZbgTdQ3y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72kv1bPQJupMKeYzCiTc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7eD0WKTqqkAxgHpvKiJ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GxZYJ6QRiJ_59aHYUJH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9xUD3KSLeS1uo5_eL0g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n1CuoEQnmuHV8HZndE.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2FJFXISJKN2Olf6TrAX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ek11m2QYeUKWalfWJai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cKHLC6RWyIsR2w1tMFB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zt6bPASyCLLa.jPklHs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uYW_YNQGeEsyIaM7ecG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uYW_YNQGeEsyIaM7ecG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uYW_YNQGeEsyIaM7ecG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yqFyrfQrqbvYugwQvzo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yqFyrfQrqbvYugwQvzo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VL93AKSUeeR_2LFXgo.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yAnaXhS0ycnoqeocYLF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yAnaXhS0ycnoqeocYLF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9xUD3KSLeS1uo5_eL0g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zt6bPASyCLLa.jPklHs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cKHLC6RWyIsR2w1tMF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ek11m2QYeUKWalfWJai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cKHLC6RWyIsR2w1tMFB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Hrs9uO_EKF5Tdu0Inq2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mpaeLLLkuFeKgVOgzVG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p5PHDVNkSstKPHvl8bs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mpaeLLLkuFeKgVOgzVG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p5PHDVNkSstKPHvl8bs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xL6q9m0eyshgSIZ0w0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D98ZWhcE2kfZk4uk6O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mpaeLLLkuFeKgVOgzVG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p5PHDVNkSstKPHvl8b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mpaeLLLkuFeKgVOgzVG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p5PHDVNkSstKPHvl8b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mpaeLLLkuFeKgVOgzVG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p5PHDVNkSstKPHvl8bs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xL6q9m0eyshgSIZ0w0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D98ZWhcE2kfZk4uk6OD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mpaeLLLkuFeKgVOgzVG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p5PHDVNkSstKPHvl8b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mpaeLLLkuFeKgVOgzVG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p5PHDVNkSstKPHvl8b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xL6q9m0eyshgSIZ0w0g"/>
</p:tagLst>
</file>

<file path=ppt/theme/theme1.xml><?xml version="1.0" encoding="utf-8"?>
<a:theme xmlns:a="http://schemas.openxmlformats.org/drawingml/2006/main" name="17_Template_CF_UKD020_V1">
  <a:themeElements>
    <a:clrScheme name="Current">
      <a:dk1>
        <a:srgbClr val="000000"/>
      </a:dk1>
      <a:lt1>
        <a:srgbClr val="FFFFFF"/>
      </a:lt1>
      <a:dk2>
        <a:srgbClr val="0073C6"/>
      </a:dk2>
      <a:lt2>
        <a:srgbClr val="FFFFFF"/>
      </a:lt2>
      <a:accent1>
        <a:srgbClr val="CDEAFF"/>
      </a:accent1>
      <a:accent2>
        <a:srgbClr val="71C2FF"/>
      </a:accent2>
      <a:accent3>
        <a:srgbClr val="0073C6"/>
      </a:accent3>
      <a:accent4>
        <a:srgbClr val="00B050"/>
      </a:accent4>
      <a:accent5>
        <a:srgbClr val="72E888"/>
      </a:accent5>
      <a:accent6>
        <a:srgbClr val="808080"/>
      </a:accent6>
      <a:hlink>
        <a:srgbClr val="0073C6"/>
      </a:hlink>
      <a:folHlink>
        <a:srgbClr val="1FB53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3C6"/>
        </a:dk2>
        <a:lt2>
          <a:srgbClr val="FFFFFF"/>
        </a:lt2>
        <a:accent1>
          <a:srgbClr val="CDEAFF"/>
        </a:accent1>
        <a:accent2>
          <a:srgbClr val="71C2FF"/>
        </a:accent2>
        <a:accent3>
          <a:srgbClr val="0073C6"/>
        </a:accent3>
        <a:accent4>
          <a:srgbClr val="00B050"/>
        </a:accent4>
        <a:accent5>
          <a:srgbClr val="72E888"/>
        </a:accent5>
        <a:accent6>
          <a:srgbClr val="808080"/>
        </a:accent6>
        <a:hlink>
          <a:srgbClr val="0073C6"/>
        </a:hlink>
        <a:folHlink>
          <a:srgbClr val="1F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F_UKD020_VF.potx" id="{F7C9DE22-EFEC-4B41-B6B6-4938CEF2D14C}" vid="{E303DB6D-B145-42A8-82F0-7DBEAA795C88}"/>
    </a:ext>
  </a:extLst>
</a:theme>
</file>

<file path=ppt/theme/theme10.xml><?xml version="1.0" encoding="utf-8"?>
<a:theme xmlns:a="http://schemas.openxmlformats.org/drawingml/2006/main" name="90_Template_CF_UKD020_V1">
  <a:themeElements>
    <a:clrScheme name="Current">
      <a:dk1>
        <a:srgbClr val="000000"/>
      </a:dk1>
      <a:lt1>
        <a:srgbClr val="FFFFFF"/>
      </a:lt1>
      <a:dk2>
        <a:srgbClr val="0073C6"/>
      </a:dk2>
      <a:lt2>
        <a:srgbClr val="FFFFFF"/>
      </a:lt2>
      <a:accent1>
        <a:srgbClr val="CDEAFF"/>
      </a:accent1>
      <a:accent2>
        <a:srgbClr val="71C2FF"/>
      </a:accent2>
      <a:accent3>
        <a:srgbClr val="0073C6"/>
      </a:accent3>
      <a:accent4>
        <a:srgbClr val="00B050"/>
      </a:accent4>
      <a:accent5>
        <a:srgbClr val="72E888"/>
      </a:accent5>
      <a:accent6>
        <a:srgbClr val="808080"/>
      </a:accent6>
      <a:hlink>
        <a:srgbClr val="0073C6"/>
      </a:hlink>
      <a:folHlink>
        <a:srgbClr val="1FB53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3C6"/>
        </a:dk2>
        <a:lt2>
          <a:srgbClr val="FFFFFF"/>
        </a:lt2>
        <a:accent1>
          <a:srgbClr val="CDEAFF"/>
        </a:accent1>
        <a:accent2>
          <a:srgbClr val="71C2FF"/>
        </a:accent2>
        <a:accent3>
          <a:srgbClr val="0073C6"/>
        </a:accent3>
        <a:accent4>
          <a:srgbClr val="00B050"/>
        </a:accent4>
        <a:accent5>
          <a:srgbClr val="72E888"/>
        </a:accent5>
        <a:accent6>
          <a:srgbClr val="808080"/>
        </a:accent6>
        <a:hlink>
          <a:srgbClr val="0073C6"/>
        </a:hlink>
        <a:folHlink>
          <a:srgbClr val="1F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F_UKD020_VF.potx" id="{F7C9DE22-EFEC-4B41-B6B6-4938CEF2D14C}" vid="{E303DB6D-B145-42A8-82F0-7DBEAA795C88}"/>
    </a:ext>
  </a:extLst>
</a:theme>
</file>

<file path=ppt/theme/theme11.xml><?xml version="1.0" encoding="utf-8"?>
<a:theme xmlns:a="http://schemas.openxmlformats.org/drawingml/2006/main" name="18_Template_CF_UKD020_V1">
  <a:themeElements>
    <a:clrScheme name="Current">
      <a:dk1>
        <a:srgbClr val="000000"/>
      </a:dk1>
      <a:lt1>
        <a:srgbClr val="FFFFFF"/>
      </a:lt1>
      <a:dk2>
        <a:srgbClr val="0073C6"/>
      </a:dk2>
      <a:lt2>
        <a:srgbClr val="FFFFFF"/>
      </a:lt2>
      <a:accent1>
        <a:srgbClr val="CDEAFF"/>
      </a:accent1>
      <a:accent2>
        <a:srgbClr val="71C2FF"/>
      </a:accent2>
      <a:accent3>
        <a:srgbClr val="0073C6"/>
      </a:accent3>
      <a:accent4>
        <a:srgbClr val="00B050"/>
      </a:accent4>
      <a:accent5>
        <a:srgbClr val="72E888"/>
      </a:accent5>
      <a:accent6>
        <a:srgbClr val="808080"/>
      </a:accent6>
      <a:hlink>
        <a:srgbClr val="0073C6"/>
      </a:hlink>
      <a:folHlink>
        <a:srgbClr val="1FB53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3C6"/>
        </a:dk2>
        <a:lt2>
          <a:srgbClr val="FFFFFF"/>
        </a:lt2>
        <a:accent1>
          <a:srgbClr val="CDEAFF"/>
        </a:accent1>
        <a:accent2>
          <a:srgbClr val="71C2FF"/>
        </a:accent2>
        <a:accent3>
          <a:srgbClr val="0073C6"/>
        </a:accent3>
        <a:accent4>
          <a:srgbClr val="00B050"/>
        </a:accent4>
        <a:accent5>
          <a:srgbClr val="72E888"/>
        </a:accent5>
        <a:accent6>
          <a:srgbClr val="808080"/>
        </a:accent6>
        <a:hlink>
          <a:srgbClr val="0073C6"/>
        </a:hlink>
        <a:folHlink>
          <a:srgbClr val="1F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F_UKD020_VF.potx" id="{F7C9DE22-EFEC-4B41-B6B6-4938CEF2D14C}" vid="{E303DB6D-B145-42A8-82F0-7DBEAA795C88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_CF_UKD020_V1">
  <a:themeElements>
    <a:clrScheme name="Current">
      <a:dk1>
        <a:srgbClr val="000000"/>
      </a:dk1>
      <a:lt1>
        <a:srgbClr val="FFFFFF"/>
      </a:lt1>
      <a:dk2>
        <a:srgbClr val="0073C6"/>
      </a:dk2>
      <a:lt2>
        <a:srgbClr val="FFFFFF"/>
      </a:lt2>
      <a:accent1>
        <a:srgbClr val="CDEAFF"/>
      </a:accent1>
      <a:accent2>
        <a:srgbClr val="71C2FF"/>
      </a:accent2>
      <a:accent3>
        <a:srgbClr val="0073C6"/>
      </a:accent3>
      <a:accent4>
        <a:srgbClr val="00B050"/>
      </a:accent4>
      <a:accent5>
        <a:srgbClr val="72E888"/>
      </a:accent5>
      <a:accent6>
        <a:srgbClr val="808080"/>
      </a:accent6>
      <a:hlink>
        <a:srgbClr val="0073C6"/>
      </a:hlink>
      <a:folHlink>
        <a:srgbClr val="1FB53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3C6"/>
        </a:dk2>
        <a:lt2>
          <a:srgbClr val="FFFFFF"/>
        </a:lt2>
        <a:accent1>
          <a:srgbClr val="CDEAFF"/>
        </a:accent1>
        <a:accent2>
          <a:srgbClr val="71C2FF"/>
        </a:accent2>
        <a:accent3>
          <a:srgbClr val="0073C6"/>
        </a:accent3>
        <a:accent4>
          <a:srgbClr val="00B050"/>
        </a:accent4>
        <a:accent5>
          <a:srgbClr val="72E888"/>
        </a:accent5>
        <a:accent6>
          <a:srgbClr val="808080"/>
        </a:accent6>
        <a:hlink>
          <a:srgbClr val="0073C6"/>
        </a:hlink>
        <a:folHlink>
          <a:srgbClr val="1F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F_UKD020_VF.potx" id="{F7C9DE22-EFEC-4B41-B6B6-4938CEF2D14C}" vid="{E303DB6D-B145-42A8-82F0-7DBEAA795C88}"/>
    </a:ext>
  </a:extLst>
</a:theme>
</file>

<file path=ppt/theme/theme3.xml><?xml version="1.0" encoding="utf-8"?>
<a:theme xmlns:a="http://schemas.openxmlformats.org/drawingml/2006/main" name="1_Template_CF_UKD020_V1">
  <a:themeElements>
    <a:clrScheme name="Current">
      <a:dk1>
        <a:srgbClr val="000000"/>
      </a:dk1>
      <a:lt1>
        <a:srgbClr val="FFFFFF"/>
      </a:lt1>
      <a:dk2>
        <a:srgbClr val="0073C6"/>
      </a:dk2>
      <a:lt2>
        <a:srgbClr val="FFFFFF"/>
      </a:lt2>
      <a:accent1>
        <a:srgbClr val="CDEAFF"/>
      </a:accent1>
      <a:accent2>
        <a:srgbClr val="71C2FF"/>
      </a:accent2>
      <a:accent3>
        <a:srgbClr val="0073C6"/>
      </a:accent3>
      <a:accent4>
        <a:srgbClr val="00B050"/>
      </a:accent4>
      <a:accent5>
        <a:srgbClr val="72E888"/>
      </a:accent5>
      <a:accent6>
        <a:srgbClr val="808080"/>
      </a:accent6>
      <a:hlink>
        <a:srgbClr val="0073C6"/>
      </a:hlink>
      <a:folHlink>
        <a:srgbClr val="1FB53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3C6"/>
        </a:dk2>
        <a:lt2>
          <a:srgbClr val="FFFFFF"/>
        </a:lt2>
        <a:accent1>
          <a:srgbClr val="CDEAFF"/>
        </a:accent1>
        <a:accent2>
          <a:srgbClr val="71C2FF"/>
        </a:accent2>
        <a:accent3>
          <a:srgbClr val="0073C6"/>
        </a:accent3>
        <a:accent4>
          <a:srgbClr val="00B050"/>
        </a:accent4>
        <a:accent5>
          <a:srgbClr val="72E888"/>
        </a:accent5>
        <a:accent6>
          <a:srgbClr val="808080"/>
        </a:accent6>
        <a:hlink>
          <a:srgbClr val="0073C6"/>
        </a:hlink>
        <a:folHlink>
          <a:srgbClr val="1F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F_UKD020_VF.potx" id="{F7C9DE22-EFEC-4B41-B6B6-4938CEF2D14C}" vid="{E303DB6D-B145-42A8-82F0-7DBEAA795C88}"/>
    </a:ext>
  </a:extLst>
</a:theme>
</file>

<file path=ppt/theme/theme4.xml><?xml version="1.0" encoding="utf-8"?>
<a:theme xmlns:a="http://schemas.openxmlformats.org/drawingml/2006/main" name="2_Template_CF_UKD020_V1">
  <a:themeElements>
    <a:clrScheme name="Current">
      <a:dk1>
        <a:srgbClr val="000000"/>
      </a:dk1>
      <a:lt1>
        <a:srgbClr val="FFFFFF"/>
      </a:lt1>
      <a:dk2>
        <a:srgbClr val="0073C6"/>
      </a:dk2>
      <a:lt2>
        <a:srgbClr val="FFFFFF"/>
      </a:lt2>
      <a:accent1>
        <a:srgbClr val="CDEAFF"/>
      </a:accent1>
      <a:accent2>
        <a:srgbClr val="71C2FF"/>
      </a:accent2>
      <a:accent3>
        <a:srgbClr val="0073C6"/>
      </a:accent3>
      <a:accent4>
        <a:srgbClr val="00B050"/>
      </a:accent4>
      <a:accent5>
        <a:srgbClr val="72E888"/>
      </a:accent5>
      <a:accent6>
        <a:srgbClr val="808080"/>
      </a:accent6>
      <a:hlink>
        <a:srgbClr val="0073C6"/>
      </a:hlink>
      <a:folHlink>
        <a:srgbClr val="1FB53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3C6"/>
        </a:dk2>
        <a:lt2>
          <a:srgbClr val="FFFFFF"/>
        </a:lt2>
        <a:accent1>
          <a:srgbClr val="CDEAFF"/>
        </a:accent1>
        <a:accent2>
          <a:srgbClr val="71C2FF"/>
        </a:accent2>
        <a:accent3>
          <a:srgbClr val="0073C6"/>
        </a:accent3>
        <a:accent4>
          <a:srgbClr val="00B050"/>
        </a:accent4>
        <a:accent5>
          <a:srgbClr val="72E888"/>
        </a:accent5>
        <a:accent6>
          <a:srgbClr val="808080"/>
        </a:accent6>
        <a:hlink>
          <a:srgbClr val="0073C6"/>
        </a:hlink>
        <a:folHlink>
          <a:srgbClr val="1F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F_UKD020_VF.potx" id="{F7C9DE22-EFEC-4B41-B6B6-4938CEF2D14C}" vid="{E303DB6D-B145-42A8-82F0-7DBEAA795C88}"/>
    </a:ext>
  </a:extLst>
</a:theme>
</file>

<file path=ppt/theme/theme5.xml><?xml version="1.0" encoding="utf-8"?>
<a:theme xmlns:a="http://schemas.openxmlformats.org/drawingml/2006/main" name="3_Template_CF_UKD020_V1">
  <a:themeElements>
    <a:clrScheme name="Current">
      <a:dk1>
        <a:srgbClr val="000000"/>
      </a:dk1>
      <a:lt1>
        <a:srgbClr val="FFFFFF"/>
      </a:lt1>
      <a:dk2>
        <a:srgbClr val="0073C6"/>
      </a:dk2>
      <a:lt2>
        <a:srgbClr val="FFFFFF"/>
      </a:lt2>
      <a:accent1>
        <a:srgbClr val="CDEAFF"/>
      </a:accent1>
      <a:accent2>
        <a:srgbClr val="71C2FF"/>
      </a:accent2>
      <a:accent3>
        <a:srgbClr val="0073C6"/>
      </a:accent3>
      <a:accent4>
        <a:srgbClr val="00B050"/>
      </a:accent4>
      <a:accent5>
        <a:srgbClr val="72E888"/>
      </a:accent5>
      <a:accent6>
        <a:srgbClr val="808080"/>
      </a:accent6>
      <a:hlink>
        <a:srgbClr val="0073C6"/>
      </a:hlink>
      <a:folHlink>
        <a:srgbClr val="1FB53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3C6"/>
        </a:dk2>
        <a:lt2>
          <a:srgbClr val="FFFFFF"/>
        </a:lt2>
        <a:accent1>
          <a:srgbClr val="CDEAFF"/>
        </a:accent1>
        <a:accent2>
          <a:srgbClr val="71C2FF"/>
        </a:accent2>
        <a:accent3>
          <a:srgbClr val="0073C6"/>
        </a:accent3>
        <a:accent4>
          <a:srgbClr val="00B050"/>
        </a:accent4>
        <a:accent5>
          <a:srgbClr val="72E888"/>
        </a:accent5>
        <a:accent6>
          <a:srgbClr val="808080"/>
        </a:accent6>
        <a:hlink>
          <a:srgbClr val="0073C6"/>
        </a:hlink>
        <a:folHlink>
          <a:srgbClr val="1F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F_UKD020_VF.potx" id="{F7C9DE22-EFEC-4B41-B6B6-4938CEF2D14C}" vid="{E303DB6D-B145-42A8-82F0-7DBEAA795C88}"/>
    </a:ext>
  </a:extLst>
</a:theme>
</file>

<file path=ppt/theme/theme6.xml><?xml version="1.0" encoding="utf-8"?>
<a:theme xmlns:a="http://schemas.openxmlformats.org/drawingml/2006/main" name="4_Template_CF_UKD020_V1">
  <a:themeElements>
    <a:clrScheme name="Current">
      <a:dk1>
        <a:srgbClr val="000000"/>
      </a:dk1>
      <a:lt1>
        <a:srgbClr val="FFFFFF"/>
      </a:lt1>
      <a:dk2>
        <a:srgbClr val="0073C6"/>
      </a:dk2>
      <a:lt2>
        <a:srgbClr val="FFFFFF"/>
      </a:lt2>
      <a:accent1>
        <a:srgbClr val="CDEAFF"/>
      </a:accent1>
      <a:accent2>
        <a:srgbClr val="71C2FF"/>
      </a:accent2>
      <a:accent3>
        <a:srgbClr val="0073C6"/>
      </a:accent3>
      <a:accent4>
        <a:srgbClr val="00B050"/>
      </a:accent4>
      <a:accent5>
        <a:srgbClr val="72E888"/>
      </a:accent5>
      <a:accent6>
        <a:srgbClr val="808080"/>
      </a:accent6>
      <a:hlink>
        <a:srgbClr val="0073C6"/>
      </a:hlink>
      <a:folHlink>
        <a:srgbClr val="1FB53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3C6"/>
        </a:dk2>
        <a:lt2>
          <a:srgbClr val="FFFFFF"/>
        </a:lt2>
        <a:accent1>
          <a:srgbClr val="CDEAFF"/>
        </a:accent1>
        <a:accent2>
          <a:srgbClr val="71C2FF"/>
        </a:accent2>
        <a:accent3>
          <a:srgbClr val="0073C6"/>
        </a:accent3>
        <a:accent4>
          <a:srgbClr val="00B050"/>
        </a:accent4>
        <a:accent5>
          <a:srgbClr val="72E888"/>
        </a:accent5>
        <a:accent6>
          <a:srgbClr val="808080"/>
        </a:accent6>
        <a:hlink>
          <a:srgbClr val="0073C6"/>
        </a:hlink>
        <a:folHlink>
          <a:srgbClr val="1F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F_UKD020_VF.potx" id="{F7C9DE22-EFEC-4B41-B6B6-4938CEF2D14C}" vid="{E303DB6D-B145-42A8-82F0-7DBEAA795C88}"/>
    </a:ext>
  </a:extLst>
</a:theme>
</file>

<file path=ppt/theme/theme7.xml><?xml version="1.0" encoding="utf-8"?>
<a:theme xmlns:a="http://schemas.openxmlformats.org/drawingml/2006/main" name="35_Template_CF_UKD020_V1">
  <a:themeElements>
    <a:clrScheme name="Current">
      <a:dk1>
        <a:srgbClr val="000000"/>
      </a:dk1>
      <a:lt1>
        <a:srgbClr val="FFFFFF"/>
      </a:lt1>
      <a:dk2>
        <a:srgbClr val="0073C6"/>
      </a:dk2>
      <a:lt2>
        <a:srgbClr val="FFFFFF"/>
      </a:lt2>
      <a:accent1>
        <a:srgbClr val="CDEAFF"/>
      </a:accent1>
      <a:accent2>
        <a:srgbClr val="71C2FF"/>
      </a:accent2>
      <a:accent3>
        <a:srgbClr val="0073C6"/>
      </a:accent3>
      <a:accent4>
        <a:srgbClr val="00B050"/>
      </a:accent4>
      <a:accent5>
        <a:srgbClr val="72E888"/>
      </a:accent5>
      <a:accent6>
        <a:srgbClr val="808080"/>
      </a:accent6>
      <a:hlink>
        <a:srgbClr val="0073C6"/>
      </a:hlink>
      <a:folHlink>
        <a:srgbClr val="1FB53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3C6"/>
        </a:dk2>
        <a:lt2>
          <a:srgbClr val="FFFFFF"/>
        </a:lt2>
        <a:accent1>
          <a:srgbClr val="CDEAFF"/>
        </a:accent1>
        <a:accent2>
          <a:srgbClr val="71C2FF"/>
        </a:accent2>
        <a:accent3>
          <a:srgbClr val="0073C6"/>
        </a:accent3>
        <a:accent4>
          <a:srgbClr val="00B050"/>
        </a:accent4>
        <a:accent5>
          <a:srgbClr val="72E888"/>
        </a:accent5>
        <a:accent6>
          <a:srgbClr val="808080"/>
        </a:accent6>
        <a:hlink>
          <a:srgbClr val="0073C6"/>
        </a:hlink>
        <a:folHlink>
          <a:srgbClr val="1F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F_UKD020_VF.potx" id="{F7C9DE22-EFEC-4B41-B6B6-4938CEF2D14C}" vid="{E303DB6D-B145-42A8-82F0-7DBEAA795C88}"/>
    </a:ext>
  </a:extLst>
</a:theme>
</file>

<file path=ppt/theme/theme8.xml><?xml version="1.0" encoding="utf-8"?>
<a:theme xmlns:a="http://schemas.openxmlformats.org/drawingml/2006/main" name="104_Template_CF_UKD020_V1">
  <a:themeElements>
    <a:clrScheme name="Current">
      <a:dk1>
        <a:srgbClr val="000000"/>
      </a:dk1>
      <a:lt1>
        <a:srgbClr val="FFFFFF"/>
      </a:lt1>
      <a:dk2>
        <a:srgbClr val="0073C6"/>
      </a:dk2>
      <a:lt2>
        <a:srgbClr val="FFFFFF"/>
      </a:lt2>
      <a:accent1>
        <a:srgbClr val="CDEAFF"/>
      </a:accent1>
      <a:accent2>
        <a:srgbClr val="71C2FF"/>
      </a:accent2>
      <a:accent3>
        <a:srgbClr val="0073C6"/>
      </a:accent3>
      <a:accent4>
        <a:srgbClr val="00B050"/>
      </a:accent4>
      <a:accent5>
        <a:srgbClr val="72E888"/>
      </a:accent5>
      <a:accent6>
        <a:srgbClr val="808080"/>
      </a:accent6>
      <a:hlink>
        <a:srgbClr val="0073C6"/>
      </a:hlink>
      <a:folHlink>
        <a:srgbClr val="1FB53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3C6"/>
        </a:dk2>
        <a:lt2>
          <a:srgbClr val="FFFFFF"/>
        </a:lt2>
        <a:accent1>
          <a:srgbClr val="CDEAFF"/>
        </a:accent1>
        <a:accent2>
          <a:srgbClr val="71C2FF"/>
        </a:accent2>
        <a:accent3>
          <a:srgbClr val="0073C6"/>
        </a:accent3>
        <a:accent4>
          <a:srgbClr val="00B050"/>
        </a:accent4>
        <a:accent5>
          <a:srgbClr val="72E888"/>
        </a:accent5>
        <a:accent6>
          <a:srgbClr val="808080"/>
        </a:accent6>
        <a:hlink>
          <a:srgbClr val="0073C6"/>
        </a:hlink>
        <a:folHlink>
          <a:srgbClr val="1F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F_UKD020_VF.potx" id="{F7C9DE22-EFEC-4B41-B6B6-4938CEF2D14C}" vid="{E303DB6D-B145-42A8-82F0-7DBEAA795C88}"/>
    </a:ext>
  </a:extLst>
</a:theme>
</file>

<file path=ppt/theme/theme9.xml><?xml version="1.0" encoding="utf-8"?>
<a:theme xmlns:a="http://schemas.openxmlformats.org/drawingml/2006/main" name="28_Template_CF_UKD020_V1">
  <a:themeElements>
    <a:clrScheme name="Current">
      <a:dk1>
        <a:srgbClr val="000000"/>
      </a:dk1>
      <a:lt1>
        <a:srgbClr val="FFFFFF"/>
      </a:lt1>
      <a:dk2>
        <a:srgbClr val="0073C6"/>
      </a:dk2>
      <a:lt2>
        <a:srgbClr val="FFFFFF"/>
      </a:lt2>
      <a:accent1>
        <a:srgbClr val="CDEAFF"/>
      </a:accent1>
      <a:accent2>
        <a:srgbClr val="71C2FF"/>
      </a:accent2>
      <a:accent3>
        <a:srgbClr val="0073C6"/>
      </a:accent3>
      <a:accent4>
        <a:srgbClr val="00B050"/>
      </a:accent4>
      <a:accent5>
        <a:srgbClr val="72E888"/>
      </a:accent5>
      <a:accent6>
        <a:srgbClr val="808080"/>
      </a:accent6>
      <a:hlink>
        <a:srgbClr val="0073C6"/>
      </a:hlink>
      <a:folHlink>
        <a:srgbClr val="1FB53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3C6"/>
        </a:dk2>
        <a:lt2>
          <a:srgbClr val="FFFFFF"/>
        </a:lt2>
        <a:accent1>
          <a:srgbClr val="CDEAFF"/>
        </a:accent1>
        <a:accent2>
          <a:srgbClr val="71C2FF"/>
        </a:accent2>
        <a:accent3>
          <a:srgbClr val="0073C6"/>
        </a:accent3>
        <a:accent4>
          <a:srgbClr val="00B050"/>
        </a:accent4>
        <a:accent5>
          <a:srgbClr val="72E888"/>
        </a:accent5>
        <a:accent6>
          <a:srgbClr val="808080"/>
        </a:accent6>
        <a:hlink>
          <a:srgbClr val="0073C6"/>
        </a:hlink>
        <a:folHlink>
          <a:srgbClr val="1FB5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F_UKD020_VF.potx" id="{F7C9DE22-EFEC-4B41-B6B6-4938CEF2D14C}" vid="{E303DB6D-B145-42A8-82F0-7DBEAA795C8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Template_CF_UKD020_VF</Template>
  <TotalTime>65738</TotalTime>
  <Words>1537</Words>
  <Application>Microsoft Office PowerPoint</Application>
  <PresentationFormat>A4 Paper (210x297 mm)</PresentationFormat>
  <Paragraphs>282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Arial Unicode MS</vt:lpstr>
      <vt:lpstr>ＭＳ Ｐゴシック</vt:lpstr>
      <vt:lpstr>Arial</vt:lpstr>
      <vt:lpstr>Berlin Sans FB</vt:lpstr>
      <vt:lpstr>Calibri</vt:lpstr>
      <vt:lpstr>Calibri Light</vt:lpstr>
      <vt:lpstr>Georgia</vt:lpstr>
      <vt:lpstr>Monotype Corsiva</vt:lpstr>
      <vt:lpstr>Wingdings</vt:lpstr>
      <vt:lpstr>17_Template_CF_UKD020_V1</vt:lpstr>
      <vt:lpstr>Template_CF_UKD020_V1</vt:lpstr>
      <vt:lpstr>1_Template_CF_UKD020_V1</vt:lpstr>
      <vt:lpstr>2_Template_CF_UKD020_V1</vt:lpstr>
      <vt:lpstr>3_Template_CF_UKD020_V1</vt:lpstr>
      <vt:lpstr>4_Template_CF_UKD020_V1</vt:lpstr>
      <vt:lpstr>35_Template_CF_UKD020_V1</vt:lpstr>
      <vt:lpstr>104_Template_CF_UKD020_V1</vt:lpstr>
      <vt:lpstr>28_Template_CF_UKD020_V1</vt:lpstr>
      <vt:lpstr>90_Template_CF_UKD020_V1</vt:lpstr>
      <vt:lpstr>18_Template_CF_UKD020_V1</vt:lpstr>
      <vt:lpstr>think-cell Slide</vt:lpstr>
      <vt:lpstr>PowerPoint Presentation</vt:lpstr>
      <vt:lpstr>Contents</vt:lpstr>
      <vt:lpstr>Background and context of the President’s Recovery Priorities</vt:lpstr>
      <vt:lpstr>The President’s Recovery Priorities – 4 Months Transistioning Phase</vt:lpstr>
      <vt:lpstr>PRP Extension Initiatives</vt:lpstr>
      <vt:lpstr>The Transition Phase continues with …..</vt:lpstr>
      <vt:lpstr>Extension Initiatives: December 2017 forecast</vt:lpstr>
      <vt:lpstr>Planning Timeline (MOHS, MEST, MOWR, GOV,MOE)</vt:lpstr>
      <vt:lpstr>Delivery Structure  of the Transition President's Delivery Team  </vt:lpstr>
      <vt:lpstr>Delivery structures within the MDAs</vt:lpstr>
      <vt:lpstr>Delivery structures at District Level  </vt:lpstr>
      <vt:lpstr>Bi-Weekly - Implementation of initiatives tracked for completion, performance and accountability</vt:lpstr>
      <vt:lpstr>Bi-Weekly implementation rhythm designed to report progress and to identify, escalate and resolve issues</vt:lpstr>
      <vt:lpstr>PowerPoint Presentation</vt:lpstr>
      <vt:lpstr>District Breakdown of Extension Initiatives to be tracked </vt:lpstr>
      <vt:lpstr>Communication Strategy:  We are using online, social and traditional media to keep citizens and stakeholders informed</vt:lpstr>
      <vt:lpstr>The PRP  monitoring mechanisms to ensure effective implementation of the PRPs</vt:lpstr>
    </vt:vector>
  </TitlesOfParts>
  <Company>McK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document</dc:title>
  <dc:creator>Stephanie Brown</dc:creator>
  <cp:lastModifiedBy>PDT</cp:lastModifiedBy>
  <cp:revision>1591</cp:revision>
  <cp:lastPrinted>2017-08-11T13:02:47Z</cp:lastPrinted>
  <dcterms:created xsi:type="dcterms:W3CDTF">2016-01-25T10:12:47Z</dcterms:created>
  <dcterms:modified xsi:type="dcterms:W3CDTF">2017-10-23T09:45:41Z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DOC ID</vt:lpwstr>
  </property>
  <property fmtid="{D5CDD505-2E9C-101B-9397-08002B2CF9AE}" pid="10" name="VGCompatibilityCheck Run By">
    <vt:lpwstr>Chandrasekar N</vt:lpwstr>
  </property>
  <property fmtid="{D5CDD505-2E9C-101B-9397-08002B2CF9AE}" pid="11" name="VGCompatibilityCheck Run On ">
    <vt:lpwstr>12/14/2013 12:53:27 AM</vt:lpwstr>
  </property>
  <property fmtid="{D5CDD505-2E9C-101B-9397-08002B2CF9AE}" pid="12" name="Office2010WasSaved">
    <vt:lpwstr>1</vt:lpwstr>
  </property>
</Properties>
</file>